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notesSlides/notesSlide3.xml" ContentType="application/vnd.openxmlformats-officedocument.presentationml.notesSlide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33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34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35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</p:sldMasterIdLst>
  <p:notesMasterIdLst>
    <p:notesMasterId r:id="rId140"/>
  </p:notesMasterIdLst>
  <p:handoutMasterIdLst>
    <p:handoutMasterId r:id="rId141"/>
  </p:handoutMasterIdLst>
  <p:sldIdLst>
    <p:sldId id="256" r:id="rId8"/>
    <p:sldId id="350" r:id="rId9"/>
    <p:sldId id="351" r:id="rId10"/>
    <p:sldId id="352" r:id="rId11"/>
    <p:sldId id="341" r:id="rId12"/>
    <p:sldId id="342" r:id="rId13"/>
    <p:sldId id="257" r:id="rId14"/>
    <p:sldId id="348" r:id="rId15"/>
    <p:sldId id="266" r:id="rId16"/>
    <p:sldId id="267" r:id="rId17"/>
    <p:sldId id="268" r:id="rId18"/>
    <p:sldId id="269" r:id="rId19"/>
    <p:sldId id="34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331" r:id="rId41"/>
    <p:sldId id="366" r:id="rId42"/>
    <p:sldId id="367" r:id="rId43"/>
    <p:sldId id="368" r:id="rId44"/>
    <p:sldId id="369" r:id="rId45"/>
    <p:sldId id="370" r:id="rId46"/>
    <p:sldId id="371" r:id="rId47"/>
    <p:sldId id="372" r:id="rId48"/>
    <p:sldId id="373" r:id="rId49"/>
    <p:sldId id="374" r:id="rId50"/>
    <p:sldId id="375" r:id="rId51"/>
    <p:sldId id="376" r:id="rId52"/>
    <p:sldId id="377" r:id="rId53"/>
    <p:sldId id="378" r:id="rId54"/>
    <p:sldId id="379" r:id="rId55"/>
    <p:sldId id="380" r:id="rId56"/>
    <p:sldId id="381" r:id="rId57"/>
    <p:sldId id="382" r:id="rId58"/>
    <p:sldId id="383" r:id="rId59"/>
    <p:sldId id="384" r:id="rId60"/>
    <p:sldId id="385" r:id="rId61"/>
    <p:sldId id="386" r:id="rId62"/>
    <p:sldId id="387" r:id="rId63"/>
    <p:sldId id="388" r:id="rId64"/>
    <p:sldId id="389" r:id="rId65"/>
    <p:sldId id="258" r:id="rId66"/>
    <p:sldId id="290" r:id="rId67"/>
    <p:sldId id="291" r:id="rId68"/>
    <p:sldId id="292" r:id="rId69"/>
    <p:sldId id="337" r:id="rId70"/>
    <p:sldId id="338" r:id="rId71"/>
    <p:sldId id="355" r:id="rId72"/>
    <p:sldId id="353" r:id="rId73"/>
    <p:sldId id="358" r:id="rId74"/>
    <p:sldId id="354" r:id="rId75"/>
    <p:sldId id="356" r:id="rId76"/>
    <p:sldId id="357" r:id="rId77"/>
    <p:sldId id="390" r:id="rId78"/>
    <p:sldId id="391" r:id="rId79"/>
    <p:sldId id="392" r:id="rId80"/>
    <p:sldId id="393" r:id="rId81"/>
    <p:sldId id="394" r:id="rId82"/>
    <p:sldId id="395" r:id="rId83"/>
    <p:sldId id="259" r:id="rId84"/>
    <p:sldId id="314" r:id="rId85"/>
    <p:sldId id="317" r:id="rId86"/>
    <p:sldId id="315" r:id="rId87"/>
    <p:sldId id="316" r:id="rId88"/>
    <p:sldId id="339" r:id="rId89"/>
    <p:sldId id="340" r:id="rId90"/>
    <p:sldId id="318" r:id="rId91"/>
    <p:sldId id="319" r:id="rId92"/>
    <p:sldId id="320" r:id="rId93"/>
    <p:sldId id="321" r:id="rId94"/>
    <p:sldId id="322" r:id="rId95"/>
    <p:sldId id="323" r:id="rId96"/>
    <p:sldId id="324" r:id="rId97"/>
    <p:sldId id="325" r:id="rId98"/>
    <p:sldId id="260" r:id="rId99"/>
    <p:sldId id="305" r:id="rId100"/>
    <p:sldId id="306" r:id="rId101"/>
    <p:sldId id="307" r:id="rId102"/>
    <p:sldId id="308" r:id="rId103"/>
    <p:sldId id="309" r:id="rId104"/>
    <p:sldId id="310" r:id="rId105"/>
    <p:sldId id="311" r:id="rId106"/>
    <p:sldId id="312" r:id="rId107"/>
    <p:sldId id="313" r:id="rId108"/>
    <p:sldId id="261" r:id="rId109"/>
    <p:sldId id="295" r:id="rId110"/>
    <p:sldId id="296" r:id="rId111"/>
    <p:sldId id="297" r:id="rId112"/>
    <p:sldId id="298" r:id="rId113"/>
    <p:sldId id="299" r:id="rId114"/>
    <p:sldId id="300" r:id="rId115"/>
    <p:sldId id="262" r:id="rId116"/>
    <p:sldId id="396" r:id="rId117"/>
    <p:sldId id="263" r:id="rId118"/>
    <p:sldId id="397" r:id="rId119"/>
    <p:sldId id="398" r:id="rId120"/>
    <p:sldId id="327" r:id="rId121"/>
    <p:sldId id="328" r:id="rId122"/>
    <p:sldId id="329" r:id="rId123"/>
    <p:sldId id="330" r:id="rId124"/>
    <p:sldId id="332" r:id="rId125"/>
    <p:sldId id="264" r:id="rId126"/>
    <p:sldId id="363" r:id="rId127"/>
    <p:sldId id="364" r:id="rId128"/>
    <p:sldId id="365" r:id="rId129"/>
    <p:sldId id="265" r:id="rId130"/>
    <p:sldId id="301" r:id="rId131"/>
    <p:sldId id="302" r:id="rId132"/>
    <p:sldId id="303" r:id="rId133"/>
    <p:sldId id="304" r:id="rId134"/>
    <p:sldId id="333" r:id="rId135"/>
    <p:sldId id="334" r:id="rId136"/>
    <p:sldId id="335" r:id="rId137"/>
    <p:sldId id="336" r:id="rId138"/>
    <p:sldId id="359" r:id="rId139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984"/>
    <p:restoredTop sz="94532"/>
  </p:normalViewPr>
  <p:slideViewPr>
    <p:cSldViewPr snapToGrid="0" snapToObjects="1">
      <p:cViewPr varScale="1">
        <p:scale>
          <a:sx n="130" d="100"/>
          <a:sy n="130" d="100"/>
        </p:scale>
        <p:origin x="881" y="6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9.xml"/><Relationship Id="rId117" Type="http://schemas.openxmlformats.org/officeDocument/2006/relationships/slide" Target="slides/slide110.xml"/><Relationship Id="rId21" Type="http://schemas.openxmlformats.org/officeDocument/2006/relationships/slide" Target="slides/slide14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63" Type="http://schemas.openxmlformats.org/officeDocument/2006/relationships/slide" Target="slides/slide56.xml"/><Relationship Id="rId68" Type="http://schemas.openxmlformats.org/officeDocument/2006/relationships/slide" Target="slides/slide61.xml"/><Relationship Id="rId84" Type="http://schemas.openxmlformats.org/officeDocument/2006/relationships/slide" Target="slides/slide77.xml"/><Relationship Id="rId89" Type="http://schemas.openxmlformats.org/officeDocument/2006/relationships/slide" Target="slides/slide82.xml"/><Relationship Id="rId112" Type="http://schemas.openxmlformats.org/officeDocument/2006/relationships/slide" Target="slides/slide105.xml"/><Relationship Id="rId133" Type="http://schemas.openxmlformats.org/officeDocument/2006/relationships/slide" Target="slides/slide126.xml"/><Relationship Id="rId138" Type="http://schemas.openxmlformats.org/officeDocument/2006/relationships/slide" Target="slides/slide131.xml"/><Relationship Id="rId16" Type="http://schemas.openxmlformats.org/officeDocument/2006/relationships/slide" Target="slides/slide9.xml"/><Relationship Id="rId107" Type="http://schemas.openxmlformats.org/officeDocument/2006/relationships/slide" Target="slides/slide100.xml"/><Relationship Id="rId11" Type="http://schemas.openxmlformats.org/officeDocument/2006/relationships/slide" Target="slides/slide4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53" Type="http://schemas.openxmlformats.org/officeDocument/2006/relationships/slide" Target="slides/slide46.xml"/><Relationship Id="rId58" Type="http://schemas.openxmlformats.org/officeDocument/2006/relationships/slide" Target="slides/slide51.xml"/><Relationship Id="rId74" Type="http://schemas.openxmlformats.org/officeDocument/2006/relationships/slide" Target="slides/slide67.xml"/><Relationship Id="rId79" Type="http://schemas.openxmlformats.org/officeDocument/2006/relationships/slide" Target="slides/slide72.xml"/><Relationship Id="rId102" Type="http://schemas.openxmlformats.org/officeDocument/2006/relationships/slide" Target="slides/slide95.xml"/><Relationship Id="rId123" Type="http://schemas.openxmlformats.org/officeDocument/2006/relationships/slide" Target="slides/slide116.xml"/><Relationship Id="rId128" Type="http://schemas.openxmlformats.org/officeDocument/2006/relationships/slide" Target="slides/slide121.xml"/><Relationship Id="rId14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83.xml"/><Relationship Id="rId95" Type="http://schemas.openxmlformats.org/officeDocument/2006/relationships/slide" Target="slides/slide88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64" Type="http://schemas.openxmlformats.org/officeDocument/2006/relationships/slide" Target="slides/slide57.xml"/><Relationship Id="rId69" Type="http://schemas.openxmlformats.org/officeDocument/2006/relationships/slide" Target="slides/slide62.xml"/><Relationship Id="rId113" Type="http://schemas.openxmlformats.org/officeDocument/2006/relationships/slide" Target="slides/slide106.xml"/><Relationship Id="rId118" Type="http://schemas.openxmlformats.org/officeDocument/2006/relationships/slide" Target="slides/slide111.xml"/><Relationship Id="rId134" Type="http://schemas.openxmlformats.org/officeDocument/2006/relationships/slide" Target="slides/slide127.xml"/><Relationship Id="rId139" Type="http://schemas.openxmlformats.org/officeDocument/2006/relationships/slide" Target="slides/slide132.xml"/><Relationship Id="rId80" Type="http://schemas.openxmlformats.org/officeDocument/2006/relationships/slide" Target="slides/slide73.xml"/><Relationship Id="rId85" Type="http://schemas.openxmlformats.org/officeDocument/2006/relationships/slide" Target="slides/slide7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slide" Target="slides/slide52.xml"/><Relationship Id="rId67" Type="http://schemas.openxmlformats.org/officeDocument/2006/relationships/slide" Target="slides/slide60.xml"/><Relationship Id="rId103" Type="http://schemas.openxmlformats.org/officeDocument/2006/relationships/slide" Target="slides/slide96.xml"/><Relationship Id="rId108" Type="http://schemas.openxmlformats.org/officeDocument/2006/relationships/slide" Target="slides/slide101.xml"/><Relationship Id="rId116" Type="http://schemas.openxmlformats.org/officeDocument/2006/relationships/slide" Target="slides/slide109.xml"/><Relationship Id="rId124" Type="http://schemas.openxmlformats.org/officeDocument/2006/relationships/slide" Target="slides/slide117.xml"/><Relationship Id="rId129" Type="http://schemas.openxmlformats.org/officeDocument/2006/relationships/slide" Target="slides/slide122.xml"/><Relationship Id="rId137" Type="http://schemas.openxmlformats.org/officeDocument/2006/relationships/slide" Target="slides/slide130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slide" Target="slides/slide55.xml"/><Relationship Id="rId70" Type="http://schemas.openxmlformats.org/officeDocument/2006/relationships/slide" Target="slides/slide63.xml"/><Relationship Id="rId75" Type="http://schemas.openxmlformats.org/officeDocument/2006/relationships/slide" Target="slides/slide68.xml"/><Relationship Id="rId83" Type="http://schemas.openxmlformats.org/officeDocument/2006/relationships/slide" Target="slides/slide76.xml"/><Relationship Id="rId88" Type="http://schemas.openxmlformats.org/officeDocument/2006/relationships/slide" Target="slides/slide81.xml"/><Relationship Id="rId91" Type="http://schemas.openxmlformats.org/officeDocument/2006/relationships/slide" Target="slides/slide84.xml"/><Relationship Id="rId96" Type="http://schemas.openxmlformats.org/officeDocument/2006/relationships/slide" Target="slides/slide89.xml"/><Relationship Id="rId111" Type="http://schemas.openxmlformats.org/officeDocument/2006/relationships/slide" Target="slides/slide104.xml"/><Relationship Id="rId132" Type="http://schemas.openxmlformats.org/officeDocument/2006/relationships/slide" Target="slides/slide125.xml"/><Relationship Id="rId140" Type="http://schemas.openxmlformats.org/officeDocument/2006/relationships/notesMaster" Target="notesMasters/notesMaster1.xml"/><Relationship Id="rId14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slide" Target="slides/slide50.xml"/><Relationship Id="rId106" Type="http://schemas.openxmlformats.org/officeDocument/2006/relationships/slide" Target="slides/slide99.xml"/><Relationship Id="rId114" Type="http://schemas.openxmlformats.org/officeDocument/2006/relationships/slide" Target="slides/slide107.xml"/><Relationship Id="rId119" Type="http://schemas.openxmlformats.org/officeDocument/2006/relationships/slide" Target="slides/slide112.xml"/><Relationship Id="rId127" Type="http://schemas.openxmlformats.org/officeDocument/2006/relationships/slide" Target="slides/slide120.xml"/><Relationship Id="rId10" Type="http://schemas.openxmlformats.org/officeDocument/2006/relationships/slide" Target="slides/slide3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slide" Target="slides/slide53.xml"/><Relationship Id="rId65" Type="http://schemas.openxmlformats.org/officeDocument/2006/relationships/slide" Target="slides/slide58.xml"/><Relationship Id="rId73" Type="http://schemas.openxmlformats.org/officeDocument/2006/relationships/slide" Target="slides/slide66.xml"/><Relationship Id="rId78" Type="http://schemas.openxmlformats.org/officeDocument/2006/relationships/slide" Target="slides/slide71.xml"/><Relationship Id="rId81" Type="http://schemas.openxmlformats.org/officeDocument/2006/relationships/slide" Target="slides/slide74.xml"/><Relationship Id="rId86" Type="http://schemas.openxmlformats.org/officeDocument/2006/relationships/slide" Target="slides/slide79.xml"/><Relationship Id="rId94" Type="http://schemas.openxmlformats.org/officeDocument/2006/relationships/slide" Target="slides/slide87.xml"/><Relationship Id="rId99" Type="http://schemas.openxmlformats.org/officeDocument/2006/relationships/slide" Target="slides/slide92.xml"/><Relationship Id="rId101" Type="http://schemas.openxmlformats.org/officeDocument/2006/relationships/slide" Target="slides/slide94.xml"/><Relationship Id="rId122" Type="http://schemas.openxmlformats.org/officeDocument/2006/relationships/slide" Target="slides/slide115.xml"/><Relationship Id="rId130" Type="http://schemas.openxmlformats.org/officeDocument/2006/relationships/slide" Target="slides/slide123.xml"/><Relationship Id="rId135" Type="http://schemas.openxmlformats.org/officeDocument/2006/relationships/slide" Target="slides/slide128.xml"/><Relationship Id="rId143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9" Type="http://schemas.openxmlformats.org/officeDocument/2006/relationships/slide" Target="slides/slide32.xml"/><Relationship Id="rId109" Type="http://schemas.openxmlformats.org/officeDocument/2006/relationships/slide" Target="slides/slide102.xml"/><Relationship Id="rId34" Type="http://schemas.openxmlformats.org/officeDocument/2006/relationships/slide" Target="slides/slide27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76" Type="http://schemas.openxmlformats.org/officeDocument/2006/relationships/slide" Target="slides/slide69.xml"/><Relationship Id="rId97" Type="http://schemas.openxmlformats.org/officeDocument/2006/relationships/slide" Target="slides/slide90.xml"/><Relationship Id="rId104" Type="http://schemas.openxmlformats.org/officeDocument/2006/relationships/slide" Target="slides/slide97.xml"/><Relationship Id="rId120" Type="http://schemas.openxmlformats.org/officeDocument/2006/relationships/slide" Target="slides/slide113.xml"/><Relationship Id="rId125" Type="http://schemas.openxmlformats.org/officeDocument/2006/relationships/slide" Target="slides/slide118.xml"/><Relationship Id="rId141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4.xml"/><Relationship Id="rId92" Type="http://schemas.openxmlformats.org/officeDocument/2006/relationships/slide" Target="slides/slide85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2.xml"/><Relationship Id="rId24" Type="http://schemas.openxmlformats.org/officeDocument/2006/relationships/slide" Target="slides/slide17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66" Type="http://schemas.openxmlformats.org/officeDocument/2006/relationships/slide" Target="slides/slide59.xml"/><Relationship Id="rId87" Type="http://schemas.openxmlformats.org/officeDocument/2006/relationships/slide" Target="slides/slide80.xml"/><Relationship Id="rId110" Type="http://schemas.openxmlformats.org/officeDocument/2006/relationships/slide" Target="slides/slide103.xml"/><Relationship Id="rId115" Type="http://schemas.openxmlformats.org/officeDocument/2006/relationships/slide" Target="slides/slide108.xml"/><Relationship Id="rId131" Type="http://schemas.openxmlformats.org/officeDocument/2006/relationships/slide" Target="slides/slide124.xml"/><Relationship Id="rId136" Type="http://schemas.openxmlformats.org/officeDocument/2006/relationships/slide" Target="slides/slide129.xml"/><Relationship Id="rId61" Type="http://schemas.openxmlformats.org/officeDocument/2006/relationships/slide" Target="slides/slide54.xml"/><Relationship Id="rId82" Type="http://schemas.openxmlformats.org/officeDocument/2006/relationships/slide" Target="slides/slide75.xml"/><Relationship Id="rId19" Type="http://schemas.openxmlformats.org/officeDocument/2006/relationships/slide" Target="slides/slide12.xml"/><Relationship Id="rId14" Type="http://schemas.openxmlformats.org/officeDocument/2006/relationships/slide" Target="slides/slide7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56" Type="http://schemas.openxmlformats.org/officeDocument/2006/relationships/slide" Target="slides/slide49.xml"/><Relationship Id="rId77" Type="http://schemas.openxmlformats.org/officeDocument/2006/relationships/slide" Target="slides/slide70.xml"/><Relationship Id="rId100" Type="http://schemas.openxmlformats.org/officeDocument/2006/relationships/slide" Target="slides/slide93.xml"/><Relationship Id="rId105" Type="http://schemas.openxmlformats.org/officeDocument/2006/relationships/slide" Target="slides/slide98.xml"/><Relationship Id="rId126" Type="http://schemas.openxmlformats.org/officeDocument/2006/relationships/slide" Target="slides/slide119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72" Type="http://schemas.openxmlformats.org/officeDocument/2006/relationships/slide" Target="slides/slide65.xml"/><Relationship Id="rId93" Type="http://schemas.openxmlformats.org/officeDocument/2006/relationships/slide" Target="slides/slide86.xml"/><Relationship Id="rId98" Type="http://schemas.openxmlformats.org/officeDocument/2006/relationships/slide" Target="slides/slide91.xml"/><Relationship Id="rId121" Type="http://schemas.openxmlformats.org/officeDocument/2006/relationships/slide" Target="slides/slide114.xml"/><Relationship Id="rId14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Kazuyuki:Desktop:jstar_jichitai:chofu_tokubetsu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Kazuyuki:Desktop:jstar_jichitai:13-14&#36939;&#21205;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Kazuyuki:Desktop:jstar_jichitai:13-14&#36939;&#21205;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Kazuyuki:Desktop:jstar_jichitai:13-14&#36939;&#21205;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Kazuyuki:Desktop:jstar_jichitai:13-14&#36939;&#21205;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Kazuyuki:Desktop:jstar_jichitai:13-14&#36939;&#21205;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Kazuyuki:Desktop:jstar_jichitai:13-14&#36939;&#21205;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Kazuyuki:Desktop:jstar_jichitai:13-14&#36939;&#21205;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Kazuyuki:Desktop:jstar_jichitai:13-14&#36939;&#21205;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Kazuyuki:Desktop:jstar_jichitai:13-14&#36939;&#21205;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Kazuyuki:Desktop:jstar_jichitai:13-14&#36939;&#21205;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localhost\Users\oikawamasato\Dropbox\Public_JSTAR\City_Presentaion\2015-2016Presentation\output\Oikawa\excel\Chofu2\Table9\Table9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Kazuyuki:Desktop:jstar_jichitai:13-14&#36939;&#21205;.xlsx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Kazuyuki:Desktop:jstar_jichitai:13-14&#36939;&#21205;.xlsx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Kazuyuki:Desktop:jstar_jichitai:13-14&#36939;&#21205;.xlsx" TargetMode="Externa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Kazuyuki:Desktop:jstar_jichitai:13-14&#36939;&#21205;.xlsx" TargetMode="Externa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Kazuyuki:Desktop:jstar_jichitai:13-14&#36939;&#21205;.xlsx" TargetMode="External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Kazuyuki:Desktop:jstar_jichitai:13-14&#36939;&#21205;.xlsx" TargetMode="External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Kazuyuki:Desktop:jstar_jichitai:13-14&#36939;&#21205;.xlsx" TargetMode="External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Kazuyuki:Desktop:jstar_jichitai:13-14&#36939;&#21205;.xlsx" TargetMode="External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Kazuyuki:Desktop:jstar_jichitai:13-14&#36939;&#21205;.xlsx" TargetMode="External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Kazuyuki:Desktop:jstar_jichitai:chofu_tokubetsu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localhost\Users\oikawamasato\Dropbox\Public_JSTAR\City_Presentaion\2015-2016Presentation\output\Oikawa\excel\Chofu2\Table9\Table9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Kazuyuki:Desktop:jstar_jichitai:chofu_tokubetsu.xlsx" TargetMode="External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Kazuyuki:Desktop:jstar_jichitai:chofu_tokubetsu.xlsx" TargetMode="Externa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oleObject" Target="file:///\\localhost\Users\oikawamasato\Dropbox\Public_JSTAR\City_Presentaion\2015-2016Presentation\output\Oikawa\excel\Chofu2\Table25\Table2526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oleObject" Target="file:///\\localhost\Users\oikawamasato\Dropbox\Public_JSTAR\City_Presentaion\2015-2016Presentation\output\Oikawa\excel\Chofu2\Table25\Table2526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oleObject" Target="file:///\\localhost\Users\oikawamasato\Dropbox\Public_JSTAR\City_Presentaion\2015-2016Presentation\output\Oikawa\excel\Chofu2\Table9\Table9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oleObject" Target="file:///\\localhost\Users\oikawamasato\Dropbox\Public_JSTAR\City_Presentaion\2015-2016Presentation\output\Oikawa\excel\Chofu2\Table9\Table9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Kazuyuki:Downloads:&#31532;2&#22238;&#35519;&#24067;_&#36861;&#21152;&#35519;&#26619;&#31080;&#12487;&#12540;&#12479;%20.xlsx" TargetMode="External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Kazuyuki:Downloads:&#31532;2&#22238;&#35519;&#24067;_&#36861;&#21152;&#35519;&#26619;&#31080;&#12487;&#12540;&#12479;%20.xlsx" TargetMode="External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Kazuyuki:Desktop:jstar_jichitai:chofu_tokubetsu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localhost\Users\oikawamasato\Dropbox\Public_JSTAR\City_Presentaion\2015-2016Presentation\output\Oikawa\excel\Chofu2\Table9\Table9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localhost\Users\oikawamasato\Dropbox\Public_JSTAR\City_Presentaion\2015-2016Presentation\output\Oikawa\excel\Chofu2\Table9\Table9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localhost\Users\oikawamasato\Dropbox\Public_JSTAR\City_Presentaion\2015-2016Presentation\output\Oikawa\excel\Chofu2\Table9\Table9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localhost\Users\oikawamasato\Dropbox\Public_JSTAR\City_Presentaion\2015-2016Presentation\output\Oikawa\excel\Chofu2\Table9\Table9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Kazuyuki:Desktop:jstar_jichitai:13-14&#36939;&#21205;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Kazuyuki:Desktop:jstar_jichitai:13-14&#36939;&#21205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cat>
            <c:strRef>
              <c:f>Sheet2!$B$31:$B$39</c:f>
              <c:strCache>
                <c:ptCount val="9"/>
                <c:pt idx="0">
                  <c:v>市の保健師</c:v>
                </c:pt>
                <c:pt idx="1">
                  <c:v>食育マイスターや野菜ソムリエなど食に関する民間資格所有者</c:v>
                </c:pt>
                <c:pt idx="2">
                  <c:v>市の栄養士</c:v>
                </c:pt>
                <c:pt idx="3">
                  <c:v>健診や健康相談の専門機関の保健師/（美容師）</c:v>
                </c:pt>
                <c:pt idx="4">
                  <c:v>テレビ出演が多い医師</c:v>
                </c:pt>
                <c:pt idx="5">
                  <c:v>健康アドバイザーや健康管理士など健康に関する民間資格所有者</c:v>
                </c:pt>
                <c:pt idx="6">
                  <c:v>大学病院等の医師</c:v>
                </c:pt>
                <c:pt idx="7">
                  <c:v>健診や健康相談の専門機関の保健師</c:v>
                </c:pt>
                <c:pt idx="8">
                  <c:v>市内開業医</c:v>
                </c:pt>
              </c:strCache>
            </c:strRef>
          </c:cat>
          <c:val>
            <c:numRef>
              <c:f>Sheet2!$C$31:$C$39</c:f>
              <c:numCache>
                <c:formatCode>General</c:formatCode>
                <c:ptCount val="9"/>
                <c:pt idx="0">
                  <c:v>30</c:v>
                </c:pt>
                <c:pt idx="1">
                  <c:v>31</c:v>
                </c:pt>
                <c:pt idx="2">
                  <c:v>36</c:v>
                </c:pt>
                <c:pt idx="3">
                  <c:v>39</c:v>
                </c:pt>
                <c:pt idx="4">
                  <c:v>63</c:v>
                </c:pt>
                <c:pt idx="5">
                  <c:v>82</c:v>
                </c:pt>
                <c:pt idx="6">
                  <c:v>86</c:v>
                </c:pt>
                <c:pt idx="7">
                  <c:v>88</c:v>
                </c:pt>
                <c:pt idx="8">
                  <c:v>121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0580496"/>
        <c:axId val="150583632"/>
      </c:barChart>
      <c:catAx>
        <c:axId val="15058049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150583632"/>
        <c:crosses val="autoZero"/>
        <c:auto val="1"/>
        <c:lblAlgn val="ctr"/>
        <c:lblOffset val="100"/>
        <c:noMultiLvlLbl val="0"/>
      </c:catAx>
      <c:valAx>
        <c:axId val="150583632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5058049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'13運動'!$D$40</c:f>
              <c:strCache>
                <c:ptCount val="1"/>
                <c:pt idx="0">
                  <c:v>２年連続で「多」</c:v>
                </c:pt>
              </c:strCache>
            </c:strRef>
          </c:tx>
          <c:invertIfNegative val="0"/>
          <c:cat>
            <c:multiLvlStrRef>
              <c:f>'13運動'!$A$41:$C$46</c:f>
              <c:multiLvlStrCache>
                <c:ptCount val="6"/>
                <c:lvl>
                  <c:pt idx="0">
                    <c:v>50代</c:v>
                  </c:pt>
                  <c:pt idx="1">
                    <c:v>60代</c:v>
                  </c:pt>
                  <c:pt idx="2">
                    <c:v>70代</c:v>
                  </c:pt>
                  <c:pt idx="3">
                    <c:v>50代</c:v>
                  </c:pt>
                  <c:pt idx="4">
                    <c:v>60代</c:v>
                  </c:pt>
                  <c:pt idx="5">
                    <c:v>70代</c:v>
                  </c:pt>
                </c:lvl>
                <c:lvl>
                  <c:pt idx="0">
                    <c:v>調布</c:v>
                  </c:pt>
                  <c:pt idx="3">
                    <c:v>調布以外</c:v>
                  </c:pt>
                </c:lvl>
                <c:lvl>
                  <c:pt idx="0">
                    <c:v>女性</c:v>
                  </c:pt>
                </c:lvl>
              </c:multiLvlStrCache>
            </c:multiLvlStrRef>
          </c:cat>
          <c:val>
            <c:numRef>
              <c:f>'13運動'!$D$41:$D$46</c:f>
              <c:numCache>
                <c:formatCode>General</c:formatCode>
                <c:ptCount val="6"/>
                <c:pt idx="0">
                  <c:v>2</c:v>
                </c:pt>
                <c:pt idx="1">
                  <c:v>17</c:v>
                </c:pt>
                <c:pt idx="2">
                  <c:v>8</c:v>
                </c:pt>
                <c:pt idx="3">
                  <c:v>69</c:v>
                </c:pt>
                <c:pt idx="4">
                  <c:v>192</c:v>
                </c:pt>
                <c:pt idx="5">
                  <c:v>160</c:v>
                </c:pt>
              </c:numCache>
            </c:numRef>
          </c:val>
        </c:ser>
        <c:ser>
          <c:idx val="1"/>
          <c:order val="1"/>
          <c:tx>
            <c:strRef>
              <c:f>'13運動'!$E$40</c:f>
              <c:strCache>
                <c:ptCount val="1"/>
                <c:pt idx="0">
                  <c:v>変化</c:v>
                </c:pt>
              </c:strCache>
            </c:strRef>
          </c:tx>
          <c:invertIfNegative val="0"/>
          <c:cat>
            <c:multiLvlStrRef>
              <c:f>'13運動'!$A$41:$C$46</c:f>
              <c:multiLvlStrCache>
                <c:ptCount val="6"/>
                <c:lvl>
                  <c:pt idx="0">
                    <c:v>50代</c:v>
                  </c:pt>
                  <c:pt idx="1">
                    <c:v>60代</c:v>
                  </c:pt>
                  <c:pt idx="2">
                    <c:v>70代</c:v>
                  </c:pt>
                  <c:pt idx="3">
                    <c:v>50代</c:v>
                  </c:pt>
                  <c:pt idx="4">
                    <c:v>60代</c:v>
                  </c:pt>
                  <c:pt idx="5">
                    <c:v>70代</c:v>
                  </c:pt>
                </c:lvl>
                <c:lvl>
                  <c:pt idx="0">
                    <c:v>調布</c:v>
                  </c:pt>
                  <c:pt idx="3">
                    <c:v>調布以外</c:v>
                  </c:pt>
                </c:lvl>
                <c:lvl>
                  <c:pt idx="0">
                    <c:v>女性</c:v>
                  </c:pt>
                </c:lvl>
              </c:multiLvlStrCache>
            </c:multiLvlStrRef>
          </c:cat>
          <c:val>
            <c:numRef>
              <c:f>'13運動'!$E$41:$E$46</c:f>
              <c:numCache>
                <c:formatCode>General</c:formatCode>
                <c:ptCount val="6"/>
                <c:pt idx="0">
                  <c:v>18</c:v>
                </c:pt>
                <c:pt idx="1">
                  <c:v>22</c:v>
                </c:pt>
                <c:pt idx="2">
                  <c:v>27</c:v>
                </c:pt>
                <c:pt idx="3">
                  <c:v>88</c:v>
                </c:pt>
                <c:pt idx="4">
                  <c:v>218</c:v>
                </c:pt>
                <c:pt idx="5">
                  <c:v>252</c:v>
                </c:pt>
              </c:numCache>
            </c:numRef>
          </c:val>
        </c:ser>
        <c:ser>
          <c:idx val="2"/>
          <c:order val="2"/>
          <c:tx>
            <c:strRef>
              <c:f>'13運動'!$F$40</c:f>
              <c:strCache>
                <c:ptCount val="1"/>
                <c:pt idx="0">
                  <c:v>２年連続で「少」</c:v>
                </c:pt>
              </c:strCache>
            </c:strRef>
          </c:tx>
          <c:invertIfNegative val="0"/>
          <c:cat>
            <c:multiLvlStrRef>
              <c:f>'13運動'!$A$41:$C$46</c:f>
              <c:multiLvlStrCache>
                <c:ptCount val="6"/>
                <c:lvl>
                  <c:pt idx="0">
                    <c:v>50代</c:v>
                  </c:pt>
                  <c:pt idx="1">
                    <c:v>60代</c:v>
                  </c:pt>
                  <c:pt idx="2">
                    <c:v>70代</c:v>
                  </c:pt>
                  <c:pt idx="3">
                    <c:v>50代</c:v>
                  </c:pt>
                  <c:pt idx="4">
                    <c:v>60代</c:v>
                  </c:pt>
                  <c:pt idx="5">
                    <c:v>70代</c:v>
                  </c:pt>
                </c:lvl>
                <c:lvl>
                  <c:pt idx="0">
                    <c:v>調布</c:v>
                  </c:pt>
                  <c:pt idx="3">
                    <c:v>調布以外</c:v>
                  </c:pt>
                </c:lvl>
                <c:lvl>
                  <c:pt idx="0">
                    <c:v>女性</c:v>
                  </c:pt>
                </c:lvl>
              </c:multiLvlStrCache>
            </c:multiLvlStrRef>
          </c:cat>
          <c:val>
            <c:numRef>
              <c:f>'13運動'!$F$41:$F$46</c:f>
              <c:numCache>
                <c:formatCode>General</c:formatCode>
                <c:ptCount val="6"/>
                <c:pt idx="0">
                  <c:v>18</c:v>
                </c:pt>
                <c:pt idx="1">
                  <c:v>17</c:v>
                </c:pt>
                <c:pt idx="2">
                  <c:v>17</c:v>
                </c:pt>
                <c:pt idx="3">
                  <c:v>142</c:v>
                </c:pt>
                <c:pt idx="4">
                  <c:v>370</c:v>
                </c:pt>
                <c:pt idx="5">
                  <c:v>400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25834432"/>
        <c:axId val="325833648"/>
      </c:barChart>
      <c:catAx>
        <c:axId val="3258344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25833648"/>
        <c:crosses val="autoZero"/>
        <c:auto val="1"/>
        <c:lblAlgn val="ctr"/>
        <c:lblOffset val="100"/>
        <c:noMultiLvlLbl val="0"/>
      </c:catAx>
      <c:valAx>
        <c:axId val="32583364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32583443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'13運動'!$D$40</c:f>
              <c:strCache>
                <c:ptCount val="1"/>
                <c:pt idx="0">
                  <c:v>２年連続で「多」</c:v>
                </c:pt>
              </c:strCache>
            </c:strRef>
          </c:tx>
          <c:invertIfNegative val="0"/>
          <c:cat>
            <c:multiLvlStrRef>
              <c:f>'13運動'!$A$47:$C$52</c:f>
              <c:multiLvlStrCache>
                <c:ptCount val="6"/>
                <c:lvl>
                  <c:pt idx="0">
                    <c:v>50代</c:v>
                  </c:pt>
                  <c:pt idx="1">
                    <c:v>60代</c:v>
                  </c:pt>
                  <c:pt idx="2">
                    <c:v>70代</c:v>
                  </c:pt>
                  <c:pt idx="3">
                    <c:v>50代</c:v>
                  </c:pt>
                  <c:pt idx="4">
                    <c:v>60代</c:v>
                  </c:pt>
                  <c:pt idx="5">
                    <c:v>70代</c:v>
                  </c:pt>
                </c:lvl>
                <c:lvl>
                  <c:pt idx="0">
                    <c:v>調布</c:v>
                  </c:pt>
                  <c:pt idx="3">
                    <c:v>調布以外</c:v>
                  </c:pt>
                </c:lvl>
                <c:lvl>
                  <c:pt idx="0">
                    <c:v>男性</c:v>
                  </c:pt>
                </c:lvl>
              </c:multiLvlStrCache>
            </c:multiLvlStrRef>
          </c:cat>
          <c:val>
            <c:numRef>
              <c:f>'13運動'!$D$47:$D$52</c:f>
              <c:numCache>
                <c:formatCode>General</c:formatCode>
                <c:ptCount val="6"/>
                <c:pt idx="0">
                  <c:v>2</c:v>
                </c:pt>
                <c:pt idx="1">
                  <c:v>10</c:v>
                </c:pt>
                <c:pt idx="2">
                  <c:v>8</c:v>
                </c:pt>
                <c:pt idx="3">
                  <c:v>53</c:v>
                </c:pt>
                <c:pt idx="4">
                  <c:v>181</c:v>
                </c:pt>
                <c:pt idx="5">
                  <c:v>190</c:v>
                </c:pt>
              </c:numCache>
            </c:numRef>
          </c:val>
        </c:ser>
        <c:ser>
          <c:idx val="1"/>
          <c:order val="1"/>
          <c:tx>
            <c:strRef>
              <c:f>'13運動'!$E$40</c:f>
              <c:strCache>
                <c:ptCount val="1"/>
                <c:pt idx="0">
                  <c:v>変化</c:v>
                </c:pt>
              </c:strCache>
            </c:strRef>
          </c:tx>
          <c:invertIfNegative val="0"/>
          <c:cat>
            <c:multiLvlStrRef>
              <c:f>'13運動'!$A$47:$C$52</c:f>
              <c:multiLvlStrCache>
                <c:ptCount val="6"/>
                <c:lvl>
                  <c:pt idx="0">
                    <c:v>50代</c:v>
                  </c:pt>
                  <c:pt idx="1">
                    <c:v>60代</c:v>
                  </c:pt>
                  <c:pt idx="2">
                    <c:v>70代</c:v>
                  </c:pt>
                  <c:pt idx="3">
                    <c:v>50代</c:v>
                  </c:pt>
                  <c:pt idx="4">
                    <c:v>60代</c:v>
                  </c:pt>
                  <c:pt idx="5">
                    <c:v>70代</c:v>
                  </c:pt>
                </c:lvl>
                <c:lvl>
                  <c:pt idx="0">
                    <c:v>調布</c:v>
                  </c:pt>
                  <c:pt idx="3">
                    <c:v>調布以外</c:v>
                  </c:pt>
                </c:lvl>
                <c:lvl>
                  <c:pt idx="0">
                    <c:v>男性</c:v>
                  </c:pt>
                </c:lvl>
              </c:multiLvlStrCache>
            </c:multiLvlStrRef>
          </c:cat>
          <c:val>
            <c:numRef>
              <c:f>'13運動'!$E$47:$E$52</c:f>
              <c:numCache>
                <c:formatCode>General</c:formatCode>
                <c:ptCount val="6"/>
                <c:pt idx="0">
                  <c:v>11</c:v>
                </c:pt>
                <c:pt idx="1">
                  <c:v>23</c:v>
                </c:pt>
                <c:pt idx="2">
                  <c:v>19</c:v>
                </c:pt>
                <c:pt idx="3">
                  <c:v>61</c:v>
                </c:pt>
                <c:pt idx="4">
                  <c:v>242</c:v>
                </c:pt>
                <c:pt idx="5">
                  <c:v>199</c:v>
                </c:pt>
              </c:numCache>
            </c:numRef>
          </c:val>
        </c:ser>
        <c:ser>
          <c:idx val="2"/>
          <c:order val="2"/>
          <c:tx>
            <c:strRef>
              <c:f>'13運動'!$F$40</c:f>
              <c:strCache>
                <c:ptCount val="1"/>
                <c:pt idx="0">
                  <c:v>２年連続で「少」</c:v>
                </c:pt>
              </c:strCache>
            </c:strRef>
          </c:tx>
          <c:invertIfNegative val="0"/>
          <c:cat>
            <c:multiLvlStrRef>
              <c:f>'13運動'!$A$47:$C$52</c:f>
              <c:multiLvlStrCache>
                <c:ptCount val="6"/>
                <c:lvl>
                  <c:pt idx="0">
                    <c:v>50代</c:v>
                  </c:pt>
                  <c:pt idx="1">
                    <c:v>60代</c:v>
                  </c:pt>
                  <c:pt idx="2">
                    <c:v>70代</c:v>
                  </c:pt>
                  <c:pt idx="3">
                    <c:v>50代</c:v>
                  </c:pt>
                  <c:pt idx="4">
                    <c:v>60代</c:v>
                  </c:pt>
                  <c:pt idx="5">
                    <c:v>70代</c:v>
                  </c:pt>
                </c:lvl>
                <c:lvl>
                  <c:pt idx="0">
                    <c:v>調布</c:v>
                  </c:pt>
                  <c:pt idx="3">
                    <c:v>調布以外</c:v>
                  </c:pt>
                </c:lvl>
                <c:lvl>
                  <c:pt idx="0">
                    <c:v>男性</c:v>
                  </c:pt>
                </c:lvl>
              </c:multiLvlStrCache>
            </c:multiLvlStrRef>
          </c:cat>
          <c:val>
            <c:numRef>
              <c:f>'13運動'!$F$47:$F$52</c:f>
              <c:numCache>
                <c:formatCode>General</c:formatCode>
                <c:ptCount val="6"/>
                <c:pt idx="0">
                  <c:v>8</c:v>
                </c:pt>
                <c:pt idx="1">
                  <c:v>20</c:v>
                </c:pt>
                <c:pt idx="2">
                  <c:v>20</c:v>
                </c:pt>
                <c:pt idx="3">
                  <c:v>127</c:v>
                </c:pt>
                <c:pt idx="4">
                  <c:v>363</c:v>
                </c:pt>
                <c:pt idx="5">
                  <c:v>383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25836000"/>
        <c:axId val="325833256"/>
      </c:barChart>
      <c:catAx>
        <c:axId val="3258360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25833256"/>
        <c:crosses val="autoZero"/>
        <c:auto val="1"/>
        <c:lblAlgn val="ctr"/>
        <c:lblOffset val="100"/>
        <c:noMultiLvlLbl val="0"/>
      </c:catAx>
      <c:valAx>
        <c:axId val="32583325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32583600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'14社会活動と運動'!$G$2</c:f>
              <c:strCache>
                <c:ptCount val="1"/>
                <c:pt idx="0">
                  <c:v>２年連続で「多」</c:v>
                </c:pt>
              </c:strCache>
            </c:strRef>
          </c:tx>
          <c:invertIfNegative val="0"/>
          <c:cat>
            <c:multiLvlStrRef>
              <c:f>'14社会活動と運動'!$C$3:$F$14</c:f>
              <c:multiLvlStrCache>
                <c:ptCount val="12"/>
                <c:lvl>
                  <c:pt idx="0">
                    <c:v>50代</c:v>
                  </c:pt>
                  <c:pt idx="1">
                    <c:v>60代</c:v>
                  </c:pt>
                  <c:pt idx="2">
                    <c:v>70代</c:v>
                  </c:pt>
                  <c:pt idx="3">
                    <c:v>50代</c:v>
                  </c:pt>
                  <c:pt idx="4">
                    <c:v>60代</c:v>
                  </c:pt>
                  <c:pt idx="5">
                    <c:v>70代</c:v>
                  </c:pt>
                  <c:pt idx="6">
                    <c:v>50代</c:v>
                  </c:pt>
                  <c:pt idx="7">
                    <c:v>60代</c:v>
                  </c:pt>
                  <c:pt idx="8">
                    <c:v>70代</c:v>
                  </c:pt>
                  <c:pt idx="9">
                    <c:v>50代</c:v>
                  </c:pt>
                  <c:pt idx="10">
                    <c:v>60代</c:v>
                  </c:pt>
                  <c:pt idx="11">
                    <c:v>70代</c:v>
                  </c:pt>
                </c:lvl>
                <c:lvl>
                  <c:pt idx="0">
                    <c:v>調布</c:v>
                  </c:pt>
                  <c:pt idx="3">
                    <c:v>調布以外</c:v>
                  </c:pt>
                  <c:pt idx="6">
                    <c:v>調布</c:v>
                  </c:pt>
                  <c:pt idx="9">
                    <c:v>調布以外</c:v>
                  </c:pt>
                </c:lvl>
                <c:lvl>
                  <c:pt idx="0">
                    <c:v>女性</c:v>
                  </c:pt>
                  <c:pt idx="6">
                    <c:v>男性</c:v>
                  </c:pt>
                </c:lvl>
              </c:multiLvlStrCache>
            </c:multiLvlStrRef>
          </c:cat>
          <c:val>
            <c:numRef>
              <c:f>'14社会活動と運動'!$G$3:$G$14</c:f>
              <c:numCache>
                <c:formatCode>General</c:formatCode>
                <c:ptCount val="12"/>
                <c:pt idx="1">
                  <c:v>1</c:v>
                </c:pt>
                <c:pt idx="3">
                  <c:v>9</c:v>
                </c:pt>
                <c:pt idx="4">
                  <c:v>29</c:v>
                </c:pt>
                <c:pt idx="5">
                  <c:v>34</c:v>
                </c:pt>
                <c:pt idx="7">
                  <c:v>1</c:v>
                </c:pt>
                <c:pt idx="8">
                  <c:v>3</c:v>
                </c:pt>
                <c:pt idx="9">
                  <c:v>5</c:v>
                </c:pt>
                <c:pt idx="10">
                  <c:v>32</c:v>
                </c:pt>
                <c:pt idx="11">
                  <c:v>53</c:v>
                </c:pt>
              </c:numCache>
            </c:numRef>
          </c:val>
        </c:ser>
        <c:ser>
          <c:idx val="1"/>
          <c:order val="1"/>
          <c:tx>
            <c:strRef>
              <c:f>'14社会活動と運動'!$H$2</c:f>
              <c:strCache>
                <c:ptCount val="1"/>
                <c:pt idx="0">
                  <c:v>変化</c:v>
                </c:pt>
              </c:strCache>
            </c:strRef>
          </c:tx>
          <c:invertIfNegative val="0"/>
          <c:cat>
            <c:multiLvlStrRef>
              <c:f>'14社会活動と運動'!$C$3:$F$14</c:f>
              <c:multiLvlStrCache>
                <c:ptCount val="12"/>
                <c:lvl>
                  <c:pt idx="0">
                    <c:v>50代</c:v>
                  </c:pt>
                  <c:pt idx="1">
                    <c:v>60代</c:v>
                  </c:pt>
                  <c:pt idx="2">
                    <c:v>70代</c:v>
                  </c:pt>
                  <c:pt idx="3">
                    <c:v>50代</c:v>
                  </c:pt>
                  <c:pt idx="4">
                    <c:v>60代</c:v>
                  </c:pt>
                  <c:pt idx="5">
                    <c:v>70代</c:v>
                  </c:pt>
                  <c:pt idx="6">
                    <c:v>50代</c:v>
                  </c:pt>
                  <c:pt idx="7">
                    <c:v>60代</c:v>
                  </c:pt>
                  <c:pt idx="8">
                    <c:v>70代</c:v>
                  </c:pt>
                  <c:pt idx="9">
                    <c:v>50代</c:v>
                  </c:pt>
                  <c:pt idx="10">
                    <c:v>60代</c:v>
                  </c:pt>
                  <c:pt idx="11">
                    <c:v>70代</c:v>
                  </c:pt>
                </c:lvl>
                <c:lvl>
                  <c:pt idx="0">
                    <c:v>調布</c:v>
                  </c:pt>
                  <c:pt idx="3">
                    <c:v>調布以外</c:v>
                  </c:pt>
                  <c:pt idx="6">
                    <c:v>調布</c:v>
                  </c:pt>
                  <c:pt idx="9">
                    <c:v>調布以外</c:v>
                  </c:pt>
                </c:lvl>
                <c:lvl>
                  <c:pt idx="0">
                    <c:v>女性</c:v>
                  </c:pt>
                  <c:pt idx="6">
                    <c:v>男性</c:v>
                  </c:pt>
                </c:lvl>
              </c:multiLvlStrCache>
            </c:multiLvlStrRef>
          </c:cat>
          <c:val>
            <c:numRef>
              <c:f>'14社会活動と運動'!$H$3:$H$14</c:f>
              <c:numCache>
                <c:formatCode>General</c:formatCode>
                <c:ptCount val="12"/>
                <c:pt idx="0">
                  <c:v>1</c:v>
                </c:pt>
                <c:pt idx="1">
                  <c:v>1</c:v>
                </c:pt>
                <c:pt idx="2">
                  <c:v>4</c:v>
                </c:pt>
                <c:pt idx="3">
                  <c:v>9</c:v>
                </c:pt>
                <c:pt idx="4">
                  <c:v>26</c:v>
                </c:pt>
                <c:pt idx="5">
                  <c:v>39</c:v>
                </c:pt>
                <c:pt idx="7">
                  <c:v>4</c:v>
                </c:pt>
                <c:pt idx="8">
                  <c:v>4</c:v>
                </c:pt>
                <c:pt idx="9">
                  <c:v>11</c:v>
                </c:pt>
                <c:pt idx="10">
                  <c:v>48</c:v>
                </c:pt>
                <c:pt idx="11">
                  <c:v>48</c:v>
                </c:pt>
              </c:numCache>
            </c:numRef>
          </c:val>
        </c:ser>
        <c:ser>
          <c:idx val="2"/>
          <c:order val="2"/>
          <c:tx>
            <c:strRef>
              <c:f>'14社会活動と運動'!$I$2</c:f>
              <c:strCache>
                <c:ptCount val="1"/>
                <c:pt idx="0">
                  <c:v>２年連続で「少」</c:v>
                </c:pt>
              </c:strCache>
            </c:strRef>
          </c:tx>
          <c:invertIfNegative val="0"/>
          <c:cat>
            <c:multiLvlStrRef>
              <c:f>'14社会活動と運動'!$C$3:$F$14</c:f>
              <c:multiLvlStrCache>
                <c:ptCount val="12"/>
                <c:lvl>
                  <c:pt idx="0">
                    <c:v>50代</c:v>
                  </c:pt>
                  <c:pt idx="1">
                    <c:v>60代</c:v>
                  </c:pt>
                  <c:pt idx="2">
                    <c:v>70代</c:v>
                  </c:pt>
                  <c:pt idx="3">
                    <c:v>50代</c:v>
                  </c:pt>
                  <c:pt idx="4">
                    <c:v>60代</c:v>
                  </c:pt>
                  <c:pt idx="5">
                    <c:v>70代</c:v>
                  </c:pt>
                  <c:pt idx="6">
                    <c:v>50代</c:v>
                  </c:pt>
                  <c:pt idx="7">
                    <c:v>60代</c:v>
                  </c:pt>
                  <c:pt idx="8">
                    <c:v>70代</c:v>
                  </c:pt>
                  <c:pt idx="9">
                    <c:v>50代</c:v>
                  </c:pt>
                  <c:pt idx="10">
                    <c:v>60代</c:v>
                  </c:pt>
                  <c:pt idx="11">
                    <c:v>70代</c:v>
                  </c:pt>
                </c:lvl>
                <c:lvl>
                  <c:pt idx="0">
                    <c:v>調布</c:v>
                  </c:pt>
                  <c:pt idx="3">
                    <c:v>調布以外</c:v>
                  </c:pt>
                  <c:pt idx="6">
                    <c:v>調布</c:v>
                  </c:pt>
                  <c:pt idx="9">
                    <c:v>調布以外</c:v>
                  </c:pt>
                </c:lvl>
                <c:lvl>
                  <c:pt idx="0">
                    <c:v>女性</c:v>
                  </c:pt>
                  <c:pt idx="6">
                    <c:v>男性</c:v>
                  </c:pt>
                </c:lvl>
              </c:multiLvlStrCache>
            </c:multiLvlStrRef>
          </c:cat>
          <c:val>
            <c:numRef>
              <c:f>'14社会活動と運動'!$I$3:$I$14</c:f>
              <c:numCache>
                <c:formatCode>General</c:formatCode>
                <c:ptCount val="12"/>
                <c:pt idx="1">
                  <c:v>1</c:v>
                </c:pt>
                <c:pt idx="2">
                  <c:v>3</c:v>
                </c:pt>
                <c:pt idx="3">
                  <c:v>7</c:v>
                </c:pt>
                <c:pt idx="4">
                  <c:v>39</c:v>
                </c:pt>
                <c:pt idx="5">
                  <c:v>53</c:v>
                </c:pt>
                <c:pt idx="7">
                  <c:v>4</c:v>
                </c:pt>
                <c:pt idx="9">
                  <c:v>16</c:v>
                </c:pt>
                <c:pt idx="10">
                  <c:v>55</c:v>
                </c:pt>
                <c:pt idx="11">
                  <c:v>61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0587160"/>
        <c:axId val="326886264"/>
      </c:barChart>
      <c:catAx>
        <c:axId val="1505871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26886264"/>
        <c:crosses val="autoZero"/>
        <c:auto val="1"/>
        <c:lblAlgn val="ctr"/>
        <c:lblOffset val="100"/>
        <c:noMultiLvlLbl val="0"/>
      </c:catAx>
      <c:valAx>
        <c:axId val="32688626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5058716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'14社会活動と運動'!$G$2</c:f>
              <c:strCache>
                <c:ptCount val="1"/>
                <c:pt idx="0">
                  <c:v>２年連続で「多」</c:v>
                </c:pt>
              </c:strCache>
            </c:strRef>
          </c:tx>
          <c:invertIfNegative val="0"/>
          <c:cat>
            <c:multiLvlStrRef>
              <c:f>'14社会活動と運動'!$C$17:$F$28</c:f>
              <c:multiLvlStrCache>
                <c:ptCount val="12"/>
                <c:lvl>
                  <c:pt idx="0">
                    <c:v>50代</c:v>
                  </c:pt>
                  <c:pt idx="1">
                    <c:v>60代</c:v>
                  </c:pt>
                  <c:pt idx="2">
                    <c:v>70代</c:v>
                  </c:pt>
                  <c:pt idx="3">
                    <c:v>50代</c:v>
                  </c:pt>
                  <c:pt idx="4">
                    <c:v>60代</c:v>
                  </c:pt>
                  <c:pt idx="5">
                    <c:v>70代</c:v>
                  </c:pt>
                  <c:pt idx="6">
                    <c:v>50代</c:v>
                  </c:pt>
                  <c:pt idx="7">
                    <c:v>60代</c:v>
                  </c:pt>
                  <c:pt idx="8">
                    <c:v>70代</c:v>
                  </c:pt>
                  <c:pt idx="9">
                    <c:v>50代</c:v>
                  </c:pt>
                  <c:pt idx="10">
                    <c:v>60代</c:v>
                  </c:pt>
                  <c:pt idx="11">
                    <c:v>70代</c:v>
                  </c:pt>
                </c:lvl>
                <c:lvl>
                  <c:pt idx="0">
                    <c:v>調布</c:v>
                  </c:pt>
                  <c:pt idx="3">
                    <c:v>調布以外</c:v>
                  </c:pt>
                  <c:pt idx="6">
                    <c:v>調布</c:v>
                  </c:pt>
                  <c:pt idx="9">
                    <c:v>調布以外</c:v>
                  </c:pt>
                </c:lvl>
                <c:lvl>
                  <c:pt idx="0">
                    <c:v>女性</c:v>
                  </c:pt>
                  <c:pt idx="6">
                    <c:v>男性</c:v>
                  </c:pt>
                </c:lvl>
              </c:multiLvlStrCache>
            </c:multiLvlStrRef>
          </c:cat>
          <c:val>
            <c:numRef>
              <c:f>'14社会活動と運動'!$G$17:$G$28</c:f>
              <c:numCache>
                <c:formatCode>General</c:formatCode>
                <c:ptCount val="12"/>
                <c:pt idx="1">
                  <c:v>1</c:v>
                </c:pt>
                <c:pt idx="2">
                  <c:v>2</c:v>
                </c:pt>
                <c:pt idx="4">
                  <c:v>10</c:v>
                </c:pt>
                <c:pt idx="5">
                  <c:v>8</c:v>
                </c:pt>
                <c:pt idx="7">
                  <c:v>1</c:v>
                </c:pt>
                <c:pt idx="10">
                  <c:v>8</c:v>
                </c:pt>
                <c:pt idx="11">
                  <c:v>10</c:v>
                </c:pt>
              </c:numCache>
            </c:numRef>
          </c:val>
        </c:ser>
        <c:ser>
          <c:idx val="1"/>
          <c:order val="1"/>
          <c:tx>
            <c:strRef>
              <c:f>'14社会活動と運動'!$H$2</c:f>
              <c:strCache>
                <c:ptCount val="1"/>
                <c:pt idx="0">
                  <c:v>変化</c:v>
                </c:pt>
              </c:strCache>
            </c:strRef>
          </c:tx>
          <c:invertIfNegative val="0"/>
          <c:cat>
            <c:multiLvlStrRef>
              <c:f>'14社会活動と運動'!$C$17:$F$28</c:f>
              <c:multiLvlStrCache>
                <c:ptCount val="12"/>
                <c:lvl>
                  <c:pt idx="0">
                    <c:v>50代</c:v>
                  </c:pt>
                  <c:pt idx="1">
                    <c:v>60代</c:v>
                  </c:pt>
                  <c:pt idx="2">
                    <c:v>70代</c:v>
                  </c:pt>
                  <c:pt idx="3">
                    <c:v>50代</c:v>
                  </c:pt>
                  <c:pt idx="4">
                    <c:v>60代</c:v>
                  </c:pt>
                  <c:pt idx="5">
                    <c:v>70代</c:v>
                  </c:pt>
                  <c:pt idx="6">
                    <c:v>50代</c:v>
                  </c:pt>
                  <c:pt idx="7">
                    <c:v>60代</c:v>
                  </c:pt>
                  <c:pt idx="8">
                    <c:v>70代</c:v>
                  </c:pt>
                  <c:pt idx="9">
                    <c:v>50代</c:v>
                  </c:pt>
                  <c:pt idx="10">
                    <c:v>60代</c:v>
                  </c:pt>
                  <c:pt idx="11">
                    <c:v>70代</c:v>
                  </c:pt>
                </c:lvl>
                <c:lvl>
                  <c:pt idx="0">
                    <c:v>調布</c:v>
                  </c:pt>
                  <c:pt idx="3">
                    <c:v>調布以外</c:v>
                  </c:pt>
                  <c:pt idx="6">
                    <c:v>調布</c:v>
                  </c:pt>
                  <c:pt idx="9">
                    <c:v>調布以外</c:v>
                  </c:pt>
                </c:lvl>
                <c:lvl>
                  <c:pt idx="0">
                    <c:v>女性</c:v>
                  </c:pt>
                  <c:pt idx="6">
                    <c:v>男性</c:v>
                  </c:pt>
                </c:lvl>
              </c:multiLvlStrCache>
            </c:multiLvlStrRef>
          </c:cat>
          <c:val>
            <c:numRef>
              <c:f>'14社会活動と運動'!$H$17:$H$28</c:f>
              <c:numCache>
                <c:formatCode>General</c:formatCode>
                <c:ptCount val="12"/>
                <c:pt idx="2">
                  <c:v>3</c:v>
                </c:pt>
                <c:pt idx="3">
                  <c:v>4</c:v>
                </c:pt>
                <c:pt idx="4">
                  <c:v>4</c:v>
                </c:pt>
                <c:pt idx="5">
                  <c:v>8</c:v>
                </c:pt>
                <c:pt idx="7">
                  <c:v>4</c:v>
                </c:pt>
                <c:pt idx="8">
                  <c:v>1</c:v>
                </c:pt>
                <c:pt idx="10">
                  <c:v>6</c:v>
                </c:pt>
                <c:pt idx="11">
                  <c:v>14</c:v>
                </c:pt>
              </c:numCache>
            </c:numRef>
          </c:val>
        </c:ser>
        <c:ser>
          <c:idx val="2"/>
          <c:order val="2"/>
          <c:tx>
            <c:strRef>
              <c:f>'14社会活動と運動'!$I$2</c:f>
              <c:strCache>
                <c:ptCount val="1"/>
                <c:pt idx="0">
                  <c:v>２年連続で「少」</c:v>
                </c:pt>
              </c:strCache>
            </c:strRef>
          </c:tx>
          <c:invertIfNegative val="0"/>
          <c:cat>
            <c:multiLvlStrRef>
              <c:f>'14社会活動と運動'!$C$17:$F$28</c:f>
              <c:multiLvlStrCache>
                <c:ptCount val="12"/>
                <c:lvl>
                  <c:pt idx="0">
                    <c:v>50代</c:v>
                  </c:pt>
                  <c:pt idx="1">
                    <c:v>60代</c:v>
                  </c:pt>
                  <c:pt idx="2">
                    <c:v>70代</c:v>
                  </c:pt>
                  <c:pt idx="3">
                    <c:v>50代</c:v>
                  </c:pt>
                  <c:pt idx="4">
                    <c:v>60代</c:v>
                  </c:pt>
                  <c:pt idx="5">
                    <c:v>70代</c:v>
                  </c:pt>
                  <c:pt idx="6">
                    <c:v>50代</c:v>
                  </c:pt>
                  <c:pt idx="7">
                    <c:v>60代</c:v>
                  </c:pt>
                  <c:pt idx="8">
                    <c:v>70代</c:v>
                  </c:pt>
                  <c:pt idx="9">
                    <c:v>50代</c:v>
                  </c:pt>
                  <c:pt idx="10">
                    <c:v>60代</c:v>
                  </c:pt>
                  <c:pt idx="11">
                    <c:v>70代</c:v>
                  </c:pt>
                </c:lvl>
                <c:lvl>
                  <c:pt idx="0">
                    <c:v>調布</c:v>
                  </c:pt>
                  <c:pt idx="3">
                    <c:v>調布以外</c:v>
                  </c:pt>
                  <c:pt idx="6">
                    <c:v>調布</c:v>
                  </c:pt>
                  <c:pt idx="9">
                    <c:v>調布以外</c:v>
                  </c:pt>
                </c:lvl>
                <c:lvl>
                  <c:pt idx="0">
                    <c:v>女性</c:v>
                  </c:pt>
                  <c:pt idx="6">
                    <c:v>男性</c:v>
                  </c:pt>
                </c:lvl>
              </c:multiLvlStrCache>
            </c:multiLvlStrRef>
          </c:cat>
          <c:val>
            <c:numRef>
              <c:f>'14社会活動と運動'!$I$17:$I$28</c:f>
              <c:numCache>
                <c:formatCode>General</c:formatCode>
                <c:ptCount val="12"/>
                <c:pt idx="0">
                  <c:v>1</c:v>
                </c:pt>
                <c:pt idx="3">
                  <c:v>2</c:v>
                </c:pt>
                <c:pt idx="4">
                  <c:v>7</c:v>
                </c:pt>
                <c:pt idx="5">
                  <c:v>13</c:v>
                </c:pt>
                <c:pt idx="10">
                  <c:v>11</c:v>
                </c:pt>
                <c:pt idx="11">
                  <c:v>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26886656"/>
        <c:axId val="326890576"/>
      </c:barChart>
      <c:catAx>
        <c:axId val="3268866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26890576"/>
        <c:crosses val="autoZero"/>
        <c:auto val="1"/>
        <c:lblAlgn val="ctr"/>
        <c:lblOffset val="100"/>
        <c:noMultiLvlLbl val="0"/>
      </c:catAx>
      <c:valAx>
        <c:axId val="32689057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32688665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'14社会活動と運動'!$G$2</c:f>
              <c:strCache>
                <c:ptCount val="1"/>
                <c:pt idx="0">
                  <c:v>２年連続で「多」</c:v>
                </c:pt>
              </c:strCache>
            </c:strRef>
          </c:tx>
          <c:invertIfNegative val="0"/>
          <c:cat>
            <c:multiLvlStrRef>
              <c:f>'14社会活動と運動'!$C$31:$F$42</c:f>
              <c:multiLvlStrCache>
                <c:ptCount val="12"/>
                <c:lvl>
                  <c:pt idx="0">
                    <c:v>50代</c:v>
                  </c:pt>
                  <c:pt idx="1">
                    <c:v>60代</c:v>
                  </c:pt>
                  <c:pt idx="2">
                    <c:v>70代</c:v>
                  </c:pt>
                  <c:pt idx="3">
                    <c:v>50代</c:v>
                  </c:pt>
                  <c:pt idx="4">
                    <c:v>60代</c:v>
                  </c:pt>
                  <c:pt idx="5">
                    <c:v>70代</c:v>
                  </c:pt>
                  <c:pt idx="6">
                    <c:v>50代</c:v>
                  </c:pt>
                  <c:pt idx="7">
                    <c:v>60代</c:v>
                  </c:pt>
                  <c:pt idx="8">
                    <c:v>70代</c:v>
                  </c:pt>
                  <c:pt idx="9">
                    <c:v>50代</c:v>
                  </c:pt>
                  <c:pt idx="10">
                    <c:v>60代</c:v>
                  </c:pt>
                  <c:pt idx="11">
                    <c:v>70代</c:v>
                  </c:pt>
                </c:lvl>
                <c:lvl>
                  <c:pt idx="0">
                    <c:v>調布</c:v>
                  </c:pt>
                  <c:pt idx="3">
                    <c:v>調布以外</c:v>
                  </c:pt>
                  <c:pt idx="6">
                    <c:v>調布</c:v>
                  </c:pt>
                  <c:pt idx="9">
                    <c:v>調布以外</c:v>
                  </c:pt>
                </c:lvl>
                <c:lvl>
                  <c:pt idx="0">
                    <c:v>女性</c:v>
                  </c:pt>
                  <c:pt idx="6">
                    <c:v>男性</c:v>
                  </c:pt>
                </c:lvl>
              </c:multiLvlStrCache>
            </c:multiLvlStrRef>
          </c:cat>
          <c:val>
            <c:numRef>
              <c:f>'14社会活動と運動'!$G$31:$G$42</c:f>
              <c:numCache>
                <c:formatCode>General</c:formatCode>
                <c:ptCount val="12"/>
                <c:pt idx="3">
                  <c:v>6</c:v>
                </c:pt>
                <c:pt idx="4">
                  <c:v>25</c:v>
                </c:pt>
                <c:pt idx="5">
                  <c:v>26</c:v>
                </c:pt>
                <c:pt idx="7">
                  <c:v>2</c:v>
                </c:pt>
                <c:pt idx="9">
                  <c:v>2</c:v>
                </c:pt>
                <c:pt idx="10">
                  <c:v>26</c:v>
                </c:pt>
                <c:pt idx="11">
                  <c:v>31</c:v>
                </c:pt>
              </c:numCache>
            </c:numRef>
          </c:val>
        </c:ser>
        <c:ser>
          <c:idx val="1"/>
          <c:order val="1"/>
          <c:tx>
            <c:strRef>
              <c:f>'14社会活動と運動'!$H$2</c:f>
              <c:strCache>
                <c:ptCount val="1"/>
                <c:pt idx="0">
                  <c:v>変化</c:v>
                </c:pt>
              </c:strCache>
            </c:strRef>
          </c:tx>
          <c:invertIfNegative val="0"/>
          <c:cat>
            <c:multiLvlStrRef>
              <c:f>'14社会活動と運動'!$C$31:$F$42</c:f>
              <c:multiLvlStrCache>
                <c:ptCount val="12"/>
                <c:lvl>
                  <c:pt idx="0">
                    <c:v>50代</c:v>
                  </c:pt>
                  <c:pt idx="1">
                    <c:v>60代</c:v>
                  </c:pt>
                  <c:pt idx="2">
                    <c:v>70代</c:v>
                  </c:pt>
                  <c:pt idx="3">
                    <c:v>50代</c:v>
                  </c:pt>
                  <c:pt idx="4">
                    <c:v>60代</c:v>
                  </c:pt>
                  <c:pt idx="5">
                    <c:v>70代</c:v>
                  </c:pt>
                  <c:pt idx="6">
                    <c:v>50代</c:v>
                  </c:pt>
                  <c:pt idx="7">
                    <c:v>60代</c:v>
                  </c:pt>
                  <c:pt idx="8">
                    <c:v>70代</c:v>
                  </c:pt>
                  <c:pt idx="9">
                    <c:v>50代</c:v>
                  </c:pt>
                  <c:pt idx="10">
                    <c:v>60代</c:v>
                  </c:pt>
                  <c:pt idx="11">
                    <c:v>70代</c:v>
                  </c:pt>
                </c:lvl>
                <c:lvl>
                  <c:pt idx="0">
                    <c:v>調布</c:v>
                  </c:pt>
                  <c:pt idx="3">
                    <c:v>調布以外</c:v>
                  </c:pt>
                  <c:pt idx="6">
                    <c:v>調布</c:v>
                  </c:pt>
                  <c:pt idx="9">
                    <c:v>調布以外</c:v>
                  </c:pt>
                </c:lvl>
                <c:lvl>
                  <c:pt idx="0">
                    <c:v>女性</c:v>
                  </c:pt>
                  <c:pt idx="6">
                    <c:v>男性</c:v>
                  </c:pt>
                </c:lvl>
              </c:multiLvlStrCache>
            </c:multiLvlStrRef>
          </c:cat>
          <c:val>
            <c:numRef>
              <c:f>'14社会活動と運動'!$H$31:$H$42</c:f>
              <c:numCache>
                <c:formatCode>General</c:formatCode>
                <c:ptCount val="12"/>
                <c:pt idx="0">
                  <c:v>2</c:v>
                </c:pt>
                <c:pt idx="1">
                  <c:v>2</c:v>
                </c:pt>
                <c:pt idx="2">
                  <c:v>5</c:v>
                </c:pt>
                <c:pt idx="3">
                  <c:v>5</c:v>
                </c:pt>
                <c:pt idx="4">
                  <c:v>18</c:v>
                </c:pt>
                <c:pt idx="5">
                  <c:v>26</c:v>
                </c:pt>
                <c:pt idx="7">
                  <c:v>4</c:v>
                </c:pt>
                <c:pt idx="8">
                  <c:v>1</c:v>
                </c:pt>
                <c:pt idx="9">
                  <c:v>3</c:v>
                </c:pt>
                <c:pt idx="10">
                  <c:v>24</c:v>
                </c:pt>
                <c:pt idx="11">
                  <c:v>15</c:v>
                </c:pt>
              </c:numCache>
            </c:numRef>
          </c:val>
        </c:ser>
        <c:ser>
          <c:idx val="2"/>
          <c:order val="2"/>
          <c:tx>
            <c:strRef>
              <c:f>'14社会活動と運動'!$I$2</c:f>
              <c:strCache>
                <c:ptCount val="1"/>
                <c:pt idx="0">
                  <c:v>２年連続で「少」</c:v>
                </c:pt>
              </c:strCache>
            </c:strRef>
          </c:tx>
          <c:invertIfNegative val="0"/>
          <c:cat>
            <c:multiLvlStrRef>
              <c:f>'14社会活動と運動'!$C$31:$F$42</c:f>
              <c:multiLvlStrCache>
                <c:ptCount val="12"/>
                <c:lvl>
                  <c:pt idx="0">
                    <c:v>50代</c:v>
                  </c:pt>
                  <c:pt idx="1">
                    <c:v>60代</c:v>
                  </c:pt>
                  <c:pt idx="2">
                    <c:v>70代</c:v>
                  </c:pt>
                  <c:pt idx="3">
                    <c:v>50代</c:v>
                  </c:pt>
                  <c:pt idx="4">
                    <c:v>60代</c:v>
                  </c:pt>
                  <c:pt idx="5">
                    <c:v>70代</c:v>
                  </c:pt>
                  <c:pt idx="6">
                    <c:v>50代</c:v>
                  </c:pt>
                  <c:pt idx="7">
                    <c:v>60代</c:v>
                  </c:pt>
                  <c:pt idx="8">
                    <c:v>70代</c:v>
                  </c:pt>
                  <c:pt idx="9">
                    <c:v>50代</c:v>
                  </c:pt>
                  <c:pt idx="10">
                    <c:v>60代</c:v>
                  </c:pt>
                  <c:pt idx="11">
                    <c:v>70代</c:v>
                  </c:pt>
                </c:lvl>
                <c:lvl>
                  <c:pt idx="0">
                    <c:v>調布</c:v>
                  </c:pt>
                  <c:pt idx="3">
                    <c:v>調布以外</c:v>
                  </c:pt>
                  <c:pt idx="6">
                    <c:v>調布</c:v>
                  </c:pt>
                  <c:pt idx="9">
                    <c:v>調布以外</c:v>
                  </c:pt>
                </c:lvl>
                <c:lvl>
                  <c:pt idx="0">
                    <c:v>女性</c:v>
                  </c:pt>
                  <c:pt idx="6">
                    <c:v>男性</c:v>
                  </c:pt>
                </c:lvl>
              </c:multiLvlStrCache>
            </c:multiLvlStrRef>
          </c:cat>
          <c:val>
            <c:numRef>
              <c:f>'14社会活動と運動'!$I$31:$I$42</c:f>
              <c:numCache>
                <c:formatCode>General</c:formatCode>
                <c:ptCount val="12"/>
                <c:pt idx="0">
                  <c:v>2</c:v>
                </c:pt>
                <c:pt idx="1">
                  <c:v>3</c:v>
                </c:pt>
                <c:pt idx="2">
                  <c:v>1</c:v>
                </c:pt>
                <c:pt idx="3">
                  <c:v>9</c:v>
                </c:pt>
                <c:pt idx="4">
                  <c:v>43</c:v>
                </c:pt>
                <c:pt idx="5">
                  <c:v>36</c:v>
                </c:pt>
                <c:pt idx="7">
                  <c:v>1</c:v>
                </c:pt>
                <c:pt idx="8">
                  <c:v>2</c:v>
                </c:pt>
                <c:pt idx="9">
                  <c:v>10</c:v>
                </c:pt>
                <c:pt idx="10">
                  <c:v>32</c:v>
                </c:pt>
                <c:pt idx="11">
                  <c:v>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26892536"/>
        <c:axId val="326887440"/>
      </c:barChart>
      <c:catAx>
        <c:axId val="3268925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26887440"/>
        <c:crosses val="autoZero"/>
        <c:auto val="1"/>
        <c:lblAlgn val="ctr"/>
        <c:lblOffset val="100"/>
        <c:noMultiLvlLbl val="0"/>
      </c:catAx>
      <c:valAx>
        <c:axId val="32688744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32689253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'14社会活動と運動'!$G$2</c:f>
              <c:strCache>
                <c:ptCount val="1"/>
                <c:pt idx="0">
                  <c:v>２年連続で「多」</c:v>
                </c:pt>
              </c:strCache>
            </c:strRef>
          </c:tx>
          <c:invertIfNegative val="0"/>
          <c:cat>
            <c:multiLvlStrRef>
              <c:f>'14社会活動と運動'!$C$45:$F$56</c:f>
              <c:multiLvlStrCache>
                <c:ptCount val="12"/>
                <c:lvl>
                  <c:pt idx="0">
                    <c:v>50代</c:v>
                  </c:pt>
                  <c:pt idx="1">
                    <c:v>60代</c:v>
                  </c:pt>
                  <c:pt idx="2">
                    <c:v>70代</c:v>
                  </c:pt>
                  <c:pt idx="3">
                    <c:v>50代</c:v>
                  </c:pt>
                  <c:pt idx="4">
                    <c:v>60代</c:v>
                  </c:pt>
                  <c:pt idx="5">
                    <c:v>70代</c:v>
                  </c:pt>
                  <c:pt idx="6">
                    <c:v>50代</c:v>
                  </c:pt>
                  <c:pt idx="7">
                    <c:v>60代</c:v>
                  </c:pt>
                  <c:pt idx="8">
                    <c:v>70代</c:v>
                  </c:pt>
                  <c:pt idx="9">
                    <c:v>50代</c:v>
                  </c:pt>
                  <c:pt idx="10">
                    <c:v>60代</c:v>
                  </c:pt>
                  <c:pt idx="11">
                    <c:v>70代</c:v>
                  </c:pt>
                </c:lvl>
                <c:lvl>
                  <c:pt idx="0">
                    <c:v>調布</c:v>
                  </c:pt>
                  <c:pt idx="3">
                    <c:v>調布以外</c:v>
                  </c:pt>
                  <c:pt idx="6">
                    <c:v>調布</c:v>
                  </c:pt>
                  <c:pt idx="9">
                    <c:v>調布以外</c:v>
                  </c:pt>
                </c:lvl>
                <c:lvl>
                  <c:pt idx="0">
                    <c:v>女性</c:v>
                  </c:pt>
                  <c:pt idx="6">
                    <c:v>男性</c:v>
                  </c:pt>
                </c:lvl>
              </c:multiLvlStrCache>
            </c:multiLvlStrRef>
          </c:cat>
          <c:val>
            <c:numRef>
              <c:f>'14社会活動と運動'!$G$45:$G$56</c:f>
              <c:numCache>
                <c:formatCode>General</c:formatCode>
                <c:ptCount val="12"/>
                <c:pt idx="1">
                  <c:v>1</c:v>
                </c:pt>
                <c:pt idx="2">
                  <c:v>1</c:v>
                </c:pt>
                <c:pt idx="3">
                  <c:v>3</c:v>
                </c:pt>
                <c:pt idx="4">
                  <c:v>15</c:v>
                </c:pt>
                <c:pt idx="5">
                  <c:v>13</c:v>
                </c:pt>
                <c:pt idx="9">
                  <c:v>3</c:v>
                </c:pt>
                <c:pt idx="10">
                  <c:v>8</c:v>
                </c:pt>
                <c:pt idx="11">
                  <c:v>11</c:v>
                </c:pt>
              </c:numCache>
            </c:numRef>
          </c:val>
        </c:ser>
        <c:ser>
          <c:idx val="1"/>
          <c:order val="1"/>
          <c:tx>
            <c:strRef>
              <c:f>'14社会活動と運動'!$H$2</c:f>
              <c:strCache>
                <c:ptCount val="1"/>
                <c:pt idx="0">
                  <c:v>変化</c:v>
                </c:pt>
              </c:strCache>
            </c:strRef>
          </c:tx>
          <c:invertIfNegative val="0"/>
          <c:cat>
            <c:multiLvlStrRef>
              <c:f>'14社会活動と運動'!$C$45:$F$56</c:f>
              <c:multiLvlStrCache>
                <c:ptCount val="12"/>
                <c:lvl>
                  <c:pt idx="0">
                    <c:v>50代</c:v>
                  </c:pt>
                  <c:pt idx="1">
                    <c:v>60代</c:v>
                  </c:pt>
                  <c:pt idx="2">
                    <c:v>70代</c:v>
                  </c:pt>
                  <c:pt idx="3">
                    <c:v>50代</c:v>
                  </c:pt>
                  <c:pt idx="4">
                    <c:v>60代</c:v>
                  </c:pt>
                  <c:pt idx="5">
                    <c:v>70代</c:v>
                  </c:pt>
                  <c:pt idx="6">
                    <c:v>50代</c:v>
                  </c:pt>
                  <c:pt idx="7">
                    <c:v>60代</c:v>
                  </c:pt>
                  <c:pt idx="8">
                    <c:v>70代</c:v>
                  </c:pt>
                  <c:pt idx="9">
                    <c:v>50代</c:v>
                  </c:pt>
                  <c:pt idx="10">
                    <c:v>60代</c:v>
                  </c:pt>
                  <c:pt idx="11">
                    <c:v>70代</c:v>
                  </c:pt>
                </c:lvl>
                <c:lvl>
                  <c:pt idx="0">
                    <c:v>調布</c:v>
                  </c:pt>
                  <c:pt idx="3">
                    <c:v>調布以外</c:v>
                  </c:pt>
                  <c:pt idx="6">
                    <c:v>調布</c:v>
                  </c:pt>
                  <c:pt idx="9">
                    <c:v>調布以外</c:v>
                  </c:pt>
                </c:lvl>
                <c:lvl>
                  <c:pt idx="0">
                    <c:v>女性</c:v>
                  </c:pt>
                  <c:pt idx="6">
                    <c:v>男性</c:v>
                  </c:pt>
                </c:lvl>
              </c:multiLvlStrCache>
            </c:multiLvlStrRef>
          </c:cat>
          <c:val>
            <c:numRef>
              <c:f>'14社会活動と運動'!$H$45:$H$56</c:f>
              <c:numCache>
                <c:formatCode>General</c:formatCode>
                <c:ptCount val="12"/>
                <c:pt idx="0">
                  <c:v>1</c:v>
                </c:pt>
                <c:pt idx="1">
                  <c:v>3</c:v>
                </c:pt>
                <c:pt idx="3">
                  <c:v>3</c:v>
                </c:pt>
                <c:pt idx="4">
                  <c:v>6</c:v>
                </c:pt>
                <c:pt idx="5">
                  <c:v>12</c:v>
                </c:pt>
                <c:pt idx="6">
                  <c:v>2</c:v>
                </c:pt>
                <c:pt idx="7">
                  <c:v>1</c:v>
                </c:pt>
                <c:pt idx="9">
                  <c:v>2</c:v>
                </c:pt>
                <c:pt idx="10">
                  <c:v>9</c:v>
                </c:pt>
                <c:pt idx="11">
                  <c:v>9</c:v>
                </c:pt>
              </c:numCache>
            </c:numRef>
          </c:val>
        </c:ser>
        <c:ser>
          <c:idx val="2"/>
          <c:order val="2"/>
          <c:tx>
            <c:strRef>
              <c:f>'14社会活動と運動'!$I$2</c:f>
              <c:strCache>
                <c:ptCount val="1"/>
                <c:pt idx="0">
                  <c:v>２年連続で「少」</c:v>
                </c:pt>
              </c:strCache>
            </c:strRef>
          </c:tx>
          <c:invertIfNegative val="0"/>
          <c:cat>
            <c:multiLvlStrRef>
              <c:f>'14社会活動と運動'!$C$45:$F$56</c:f>
              <c:multiLvlStrCache>
                <c:ptCount val="12"/>
                <c:lvl>
                  <c:pt idx="0">
                    <c:v>50代</c:v>
                  </c:pt>
                  <c:pt idx="1">
                    <c:v>60代</c:v>
                  </c:pt>
                  <c:pt idx="2">
                    <c:v>70代</c:v>
                  </c:pt>
                  <c:pt idx="3">
                    <c:v>50代</c:v>
                  </c:pt>
                  <c:pt idx="4">
                    <c:v>60代</c:v>
                  </c:pt>
                  <c:pt idx="5">
                    <c:v>70代</c:v>
                  </c:pt>
                  <c:pt idx="6">
                    <c:v>50代</c:v>
                  </c:pt>
                  <c:pt idx="7">
                    <c:v>60代</c:v>
                  </c:pt>
                  <c:pt idx="8">
                    <c:v>70代</c:v>
                  </c:pt>
                  <c:pt idx="9">
                    <c:v>50代</c:v>
                  </c:pt>
                  <c:pt idx="10">
                    <c:v>60代</c:v>
                  </c:pt>
                  <c:pt idx="11">
                    <c:v>70代</c:v>
                  </c:pt>
                </c:lvl>
                <c:lvl>
                  <c:pt idx="0">
                    <c:v>調布</c:v>
                  </c:pt>
                  <c:pt idx="3">
                    <c:v>調布以外</c:v>
                  </c:pt>
                  <c:pt idx="6">
                    <c:v>調布</c:v>
                  </c:pt>
                  <c:pt idx="9">
                    <c:v>調布以外</c:v>
                  </c:pt>
                </c:lvl>
                <c:lvl>
                  <c:pt idx="0">
                    <c:v>女性</c:v>
                  </c:pt>
                  <c:pt idx="6">
                    <c:v>男性</c:v>
                  </c:pt>
                </c:lvl>
              </c:multiLvlStrCache>
            </c:multiLvlStrRef>
          </c:cat>
          <c:val>
            <c:numRef>
              <c:f>'14社会活動と運動'!$I$45:$I$56</c:f>
              <c:numCache>
                <c:formatCode>General</c:formatCode>
                <c:ptCount val="12"/>
                <c:pt idx="1">
                  <c:v>2</c:v>
                </c:pt>
                <c:pt idx="3">
                  <c:v>6</c:v>
                </c:pt>
                <c:pt idx="4">
                  <c:v>13</c:v>
                </c:pt>
                <c:pt idx="5">
                  <c:v>28</c:v>
                </c:pt>
                <c:pt idx="7">
                  <c:v>2</c:v>
                </c:pt>
                <c:pt idx="8">
                  <c:v>1</c:v>
                </c:pt>
                <c:pt idx="9">
                  <c:v>3</c:v>
                </c:pt>
                <c:pt idx="10">
                  <c:v>10</c:v>
                </c:pt>
                <c:pt idx="11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26890968"/>
        <c:axId val="326889400"/>
      </c:barChart>
      <c:catAx>
        <c:axId val="3268909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26889400"/>
        <c:crosses val="autoZero"/>
        <c:auto val="1"/>
        <c:lblAlgn val="ctr"/>
        <c:lblOffset val="100"/>
        <c:noMultiLvlLbl val="0"/>
      </c:catAx>
      <c:valAx>
        <c:axId val="32688940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32689096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'14社会活動と運動'!$G$2</c:f>
              <c:strCache>
                <c:ptCount val="1"/>
                <c:pt idx="0">
                  <c:v>２年連続で「多」</c:v>
                </c:pt>
              </c:strCache>
            </c:strRef>
          </c:tx>
          <c:invertIfNegative val="0"/>
          <c:cat>
            <c:multiLvlStrRef>
              <c:f>'14社会活動と運動'!$C$59:$F$70</c:f>
              <c:multiLvlStrCache>
                <c:ptCount val="12"/>
                <c:lvl>
                  <c:pt idx="0">
                    <c:v>50代</c:v>
                  </c:pt>
                  <c:pt idx="1">
                    <c:v>60代</c:v>
                  </c:pt>
                  <c:pt idx="2">
                    <c:v>70代</c:v>
                  </c:pt>
                  <c:pt idx="3">
                    <c:v>50代</c:v>
                  </c:pt>
                  <c:pt idx="4">
                    <c:v>60代</c:v>
                  </c:pt>
                  <c:pt idx="5">
                    <c:v>70代</c:v>
                  </c:pt>
                  <c:pt idx="6">
                    <c:v>50代</c:v>
                  </c:pt>
                  <c:pt idx="7">
                    <c:v>60代</c:v>
                  </c:pt>
                  <c:pt idx="8">
                    <c:v>70代</c:v>
                  </c:pt>
                  <c:pt idx="9">
                    <c:v>50代</c:v>
                  </c:pt>
                  <c:pt idx="10">
                    <c:v>60代</c:v>
                  </c:pt>
                  <c:pt idx="11">
                    <c:v>70代</c:v>
                  </c:pt>
                </c:lvl>
                <c:lvl>
                  <c:pt idx="0">
                    <c:v>調布</c:v>
                  </c:pt>
                  <c:pt idx="3">
                    <c:v>調布以外</c:v>
                  </c:pt>
                  <c:pt idx="6">
                    <c:v>調布</c:v>
                  </c:pt>
                  <c:pt idx="9">
                    <c:v>調布以外</c:v>
                  </c:pt>
                </c:lvl>
                <c:lvl>
                  <c:pt idx="0">
                    <c:v>女性</c:v>
                  </c:pt>
                  <c:pt idx="6">
                    <c:v>男性</c:v>
                  </c:pt>
                </c:lvl>
              </c:multiLvlStrCache>
            </c:multiLvlStrRef>
          </c:cat>
          <c:val>
            <c:numRef>
              <c:f>'14社会活動と運動'!$G$59:$G$70</c:f>
              <c:numCache>
                <c:formatCode>General</c:formatCode>
                <c:ptCount val="12"/>
                <c:pt idx="4">
                  <c:v>1</c:v>
                </c:pt>
                <c:pt idx="5">
                  <c:v>2</c:v>
                </c:pt>
                <c:pt idx="10">
                  <c:v>2</c:v>
                </c:pt>
                <c:pt idx="11">
                  <c:v>5</c:v>
                </c:pt>
              </c:numCache>
            </c:numRef>
          </c:val>
        </c:ser>
        <c:ser>
          <c:idx val="1"/>
          <c:order val="1"/>
          <c:tx>
            <c:strRef>
              <c:f>'14社会活動と運動'!$H$2</c:f>
              <c:strCache>
                <c:ptCount val="1"/>
                <c:pt idx="0">
                  <c:v>変化</c:v>
                </c:pt>
              </c:strCache>
            </c:strRef>
          </c:tx>
          <c:invertIfNegative val="0"/>
          <c:cat>
            <c:multiLvlStrRef>
              <c:f>'14社会活動と運動'!$C$59:$F$70</c:f>
              <c:multiLvlStrCache>
                <c:ptCount val="12"/>
                <c:lvl>
                  <c:pt idx="0">
                    <c:v>50代</c:v>
                  </c:pt>
                  <c:pt idx="1">
                    <c:v>60代</c:v>
                  </c:pt>
                  <c:pt idx="2">
                    <c:v>70代</c:v>
                  </c:pt>
                  <c:pt idx="3">
                    <c:v>50代</c:v>
                  </c:pt>
                  <c:pt idx="4">
                    <c:v>60代</c:v>
                  </c:pt>
                  <c:pt idx="5">
                    <c:v>70代</c:v>
                  </c:pt>
                  <c:pt idx="6">
                    <c:v>50代</c:v>
                  </c:pt>
                  <c:pt idx="7">
                    <c:v>60代</c:v>
                  </c:pt>
                  <c:pt idx="8">
                    <c:v>70代</c:v>
                  </c:pt>
                  <c:pt idx="9">
                    <c:v>50代</c:v>
                  </c:pt>
                  <c:pt idx="10">
                    <c:v>60代</c:v>
                  </c:pt>
                  <c:pt idx="11">
                    <c:v>70代</c:v>
                  </c:pt>
                </c:lvl>
                <c:lvl>
                  <c:pt idx="0">
                    <c:v>調布</c:v>
                  </c:pt>
                  <c:pt idx="3">
                    <c:v>調布以外</c:v>
                  </c:pt>
                  <c:pt idx="6">
                    <c:v>調布</c:v>
                  </c:pt>
                  <c:pt idx="9">
                    <c:v>調布以外</c:v>
                  </c:pt>
                </c:lvl>
                <c:lvl>
                  <c:pt idx="0">
                    <c:v>女性</c:v>
                  </c:pt>
                  <c:pt idx="6">
                    <c:v>男性</c:v>
                  </c:pt>
                </c:lvl>
              </c:multiLvlStrCache>
            </c:multiLvlStrRef>
          </c:cat>
          <c:val>
            <c:numRef>
              <c:f>'14社会活動と運動'!$H$59:$H$70</c:f>
              <c:numCache>
                <c:formatCode>General</c:formatCode>
                <c:ptCount val="12"/>
                <c:pt idx="1">
                  <c:v>1</c:v>
                </c:pt>
                <c:pt idx="4">
                  <c:v>1</c:v>
                </c:pt>
                <c:pt idx="9">
                  <c:v>1</c:v>
                </c:pt>
                <c:pt idx="10">
                  <c:v>6</c:v>
                </c:pt>
                <c:pt idx="11">
                  <c:v>3</c:v>
                </c:pt>
              </c:numCache>
            </c:numRef>
          </c:val>
        </c:ser>
        <c:ser>
          <c:idx val="2"/>
          <c:order val="2"/>
          <c:tx>
            <c:strRef>
              <c:f>'14社会活動と運動'!$I$2</c:f>
              <c:strCache>
                <c:ptCount val="1"/>
                <c:pt idx="0">
                  <c:v>２年連続で「少」</c:v>
                </c:pt>
              </c:strCache>
            </c:strRef>
          </c:tx>
          <c:invertIfNegative val="0"/>
          <c:cat>
            <c:multiLvlStrRef>
              <c:f>'14社会活動と運動'!$C$59:$F$70</c:f>
              <c:multiLvlStrCache>
                <c:ptCount val="12"/>
                <c:lvl>
                  <c:pt idx="0">
                    <c:v>50代</c:v>
                  </c:pt>
                  <c:pt idx="1">
                    <c:v>60代</c:v>
                  </c:pt>
                  <c:pt idx="2">
                    <c:v>70代</c:v>
                  </c:pt>
                  <c:pt idx="3">
                    <c:v>50代</c:v>
                  </c:pt>
                  <c:pt idx="4">
                    <c:v>60代</c:v>
                  </c:pt>
                  <c:pt idx="5">
                    <c:v>70代</c:v>
                  </c:pt>
                  <c:pt idx="6">
                    <c:v>50代</c:v>
                  </c:pt>
                  <c:pt idx="7">
                    <c:v>60代</c:v>
                  </c:pt>
                  <c:pt idx="8">
                    <c:v>70代</c:v>
                  </c:pt>
                  <c:pt idx="9">
                    <c:v>50代</c:v>
                  </c:pt>
                  <c:pt idx="10">
                    <c:v>60代</c:v>
                  </c:pt>
                  <c:pt idx="11">
                    <c:v>70代</c:v>
                  </c:pt>
                </c:lvl>
                <c:lvl>
                  <c:pt idx="0">
                    <c:v>調布</c:v>
                  </c:pt>
                  <c:pt idx="3">
                    <c:v>調布以外</c:v>
                  </c:pt>
                  <c:pt idx="6">
                    <c:v>調布</c:v>
                  </c:pt>
                  <c:pt idx="9">
                    <c:v>調布以外</c:v>
                  </c:pt>
                </c:lvl>
                <c:lvl>
                  <c:pt idx="0">
                    <c:v>女性</c:v>
                  </c:pt>
                  <c:pt idx="6">
                    <c:v>男性</c:v>
                  </c:pt>
                </c:lvl>
              </c:multiLvlStrCache>
            </c:multiLvlStrRef>
          </c:cat>
          <c:val>
            <c:numRef>
              <c:f>'14社会活動と運動'!$I$59:$I$70</c:f>
              <c:numCache>
                <c:formatCode>General</c:formatCode>
                <c:ptCount val="12"/>
                <c:pt idx="0">
                  <c:v>1</c:v>
                </c:pt>
                <c:pt idx="5">
                  <c:v>3</c:v>
                </c:pt>
                <c:pt idx="7">
                  <c:v>2</c:v>
                </c:pt>
                <c:pt idx="9">
                  <c:v>2</c:v>
                </c:pt>
                <c:pt idx="10">
                  <c:v>5</c:v>
                </c:pt>
                <c:pt idx="11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26887832"/>
        <c:axId val="326891752"/>
      </c:barChart>
      <c:catAx>
        <c:axId val="3268878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26891752"/>
        <c:crosses val="autoZero"/>
        <c:auto val="1"/>
        <c:lblAlgn val="ctr"/>
        <c:lblOffset val="100"/>
        <c:noMultiLvlLbl val="0"/>
      </c:catAx>
      <c:valAx>
        <c:axId val="32689175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32688783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'14社会活動と運動'!$G$2</c:f>
              <c:strCache>
                <c:ptCount val="1"/>
                <c:pt idx="0">
                  <c:v>２年連続で「多」</c:v>
                </c:pt>
              </c:strCache>
            </c:strRef>
          </c:tx>
          <c:invertIfNegative val="0"/>
          <c:cat>
            <c:multiLvlStrRef>
              <c:f>'14社会活動と運動'!$C$73:$F$84</c:f>
              <c:multiLvlStrCache>
                <c:ptCount val="12"/>
                <c:lvl>
                  <c:pt idx="0">
                    <c:v>50代</c:v>
                  </c:pt>
                  <c:pt idx="1">
                    <c:v>60代</c:v>
                  </c:pt>
                  <c:pt idx="2">
                    <c:v>70代</c:v>
                  </c:pt>
                  <c:pt idx="3">
                    <c:v>50代</c:v>
                  </c:pt>
                  <c:pt idx="4">
                    <c:v>60代</c:v>
                  </c:pt>
                  <c:pt idx="5">
                    <c:v>70代</c:v>
                  </c:pt>
                  <c:pt idx="6">
                    <c:v>50代</c:v>
                  </c:pt>
                  <c:pt idx="7">
                    <c:v>60代</c:v>
                  </c:pt>
                  <c:pt idx="8">
                    <c:v>70代</c:v>
                  </c:pt>
                  <c:pt idx="9">
                    <c:v>50代</c:v>
                  </c:pt>
                  <c:pt idx="10">
                    <c:v>60代</c:v>
                  </c:pt>
                  <c:pt idx="11">
                    <c:v>70代</c:v>
                  </c:pt>
                </c:lvl>
                <c:lvl>
                  <c:pt idx="0">
                    <c:v>調布</c:v>
                  </c:pt>
                  <c:pt idx="3">
                    <c:v>調布以外</c:v>
                  </c:pt>
                  <c:pt idx="6">
                    <c:v>調布</c:v>
                  </c:pt>
                  <c:pt idx="9">
                    <c:v>調布以外</c:v>
                  </c:pt>
                </c:lvl>
                <c:lvl>
                  <c:pt idx="0">
                    <c:v>女性</c:v>
                  </c:pt>
                  <c:pt idx="6">
                    <c:v>男性</c:v>
                  </c:pt>
                </c:lvl>
              </c:multiLvlStrCache>
            </c:multiLvlStrRef>
          </c:cat>
          <c:val>
            <c:numRef>
              <c:f>'14社会活動と運動'!$G$73:$G$84</c:f>
              <c:numCache>
                <c:formatCode>General</c:formatCode>
                <c:ptCount val="12"/>
                <c:pt idx="0">
                  <c:v>1</c:v>
                </c:pt>
                <c:pt idx="1">
                  <c:v>5</c:v>
                </c:pt>
                <c:pt idx="3">
                  <c:v>12</c:v>
                </c:pt>
                <c:pt idx="4">
                  <c:v>45</c:v>
                </c:pt>
                <c:pt idx="5">
                  <c:v>39</c:v>
                </c:pt>
                <c:pt idx="7">
                  <c:v>4</c:v>
                </c:pt>
                <c:pt idx="8">
                  <c:v>1</c:v>
                </c:pt>
                <c:pt idx="9">
                  <c:v>8</c:v>
                </c:pt>
                <c:pt idx="10">
                  <c:v>19</c:v>
                </c:pt>
                <c:pt idx="11">
                  <c:v>37</c:v>
                </c:pt>
              </c:numCache>
            </c:numRef>
          </c:val>
        </c:ser>
        <c:ser>
          <c:idx val="1"/>
          <c:order val="1"/>
          <c:tx>
            <c:strRef>
              <c:f>'14社会活動と運動'!$H$2</c:f>
              <c:strCache>
                <c:ptCount val="1"/>
                <c:pt idx="0">
                  <c:v>変化</c:v>
                </c:pt>
              </c:strCache>
            </c:strRef>
          </c:tx>
          <c:invertIfNegative val="0"/>
          <c:cat>
            <c:multiLvlStrRef>
              <c:f>'14社会活動と運動'!$C$73:$F$84</c:f>
              <c:multiLvlStrCache>
                <c:ptCount val="12"/>
                <c:lvl>
                  <c:pt idx="0">
                    <c:v>50代</c:v>
                  </c:pt>
                  <c:pt idx="1">
                    <c:v>60代</c:v>
                  </c:pt>
                  <c:pt idx="2">
                    <c:v>70代</c:v>
                  </c:pt>
                  <c:pt idx="3">
                    <c:v>50代</c:v>
                  </c:pt>
                  <c:pt idx="4">
                    <c:v>60代</c:v>
                  </c:pt>
                  <c:pt idx="5">
                    <c:v>70代</c:v>
                  </c:pt>
                  <c:pt idx="6">
                    <c:v>50代</c:v>
                  </c:pt>
                  <c:pt idx="7">
                    <c:v>60代</c:v>
                  </c:pt>
                  <c:pt idx="8">
                    <c:v>70代</c:v>
                  </c:pt>
                  <c:pt idx="9">
                    <c:v>50代</c:v>
                  </c:pt>
                  <c:pt idx="10">
                    <c:v>60代</c:v>
                  </c:pt>
                  <c:pt idx="11">
                    <c:v>70代</c:v>
                  </c:pt>
                </c:lvl>
                <c:lvl>
                  <c:pt idx="0">
                    <c:v>調布</c:v>
                  </c:pt>
                  <c:pt idx="3">
                    <c:v>調布以外</c:v>
                  </c:pt>
                  <c:pt idx="6">
                    <c:v>調布</c:v>
                  </c:pt>
                  <c:pt idx="9">
                    <c:v>調布以外</c:v>
                  </c:pt>
                </c:lvl>
                <c:lvl>
                  <c:pt idx="0">
                    <c:v>女性</c:v>
                  </c:pt>
                  <c:pt idx="6">
                    <c:v>男性</c:v>
                  </c:pt>
                </c:lvl>
              </c:multiLvlStrCache>
            </c:multiLvlStrRef>
          </c:cat>
          <c:val>
            <c:numRef>
              <c:f>'14社会活動と運動'!$H$73:$H$84</c:f>
              <c:numCache>
                <c:formatCode>General</c:formatCode>
                <c:ptCount val="12"/>
                <c:pt idx="0">
                  <c:v>2</c:v>
                </c:pt>
                <c:pt idx="1">
                  <c:v>5</c:v>
                </c:pt>
                <c:pt idx="2">
                  <c:v>6</c:v>
                </c:pt>
                <c:pt idx="3">
                  <c:v>7</c:v>
                </c:pt>
                <c:pt idx="4">
                  <c:v>42</c:v>
                </c:pt>
                <c:pt idx="5">
                  <c:v>43</c:v>
                </c:pt>
                <c:pt idx="7">
                  <c:v>4</c:v>
                </c:pt>
                <c:pt idx="8">
                  <c:v>2</c:v>
                </c:pt>
                <c:pt idx="9">
                  <c:v>6</c:v>
                </c:pt>
                <c:pt idx="10">
                  <c:v>43</c:v>
                </c:pt>
                <c:pt idx="11">
                  <c:v>33</c:v>
                </c:pt>
              </c:numCache>
            </c:numRef>
          </c:val>
        </c:ser>
        <c:ser>
          <c:idx val="2"/>
          <c:order val="2"/>
          <c:tx>
            <c:strRef>
              <c:f>'14社会活動と運動'!$I$2</c:f>
              <c:strCache>
                <c:ptCount val="1"/>
                <c:pt idx="0">
                  <c:v>２年連続で「少」</c:v>
                </c:pt>
              </c:strCache>
            </c:strRef>
          </c:tx>
          <c:invertIfNegative val="0"/>
          <c:cat>
            <c:multiLvlStrRef>
              <c:f>'14社会活動と運動'!$C$73:$F$84</c:f>
              <c:multiLvlStrCache>
                <c:ptCount val="12"/>
                <c:lvl>
                  <c:pt idx="0">
                    <c:v>50代</c:v>
                  </c:pt>
                  <c:pt idx="1">
                    <c:v>60代</c:v>
                  </c:pt>
                  <c:pt idx="2">
                    <c:v>70代</c:v>
                  </c:pt>
                  <c:pt idx="3">
                    <c:v>50代</c:v>
                  </c:pt>
                  <c:pt idx="4">
                    <c:v>60代</c:v>
                  </c:pt>
                  <c:pt idx="5">
                    <c:v>70代</c:v>
                  </c:pt>
                  <c:pt idx="6">
                    <c:v>50代</c:v>
                  </c:pt>
                  <c:pt idx="7">
                    <c:v>60代</c:v>
                  </c:pt>
                  <c:pt idx="8">
                    <c:v>70代</c:v>
                  </c:pt>
                  <c:pt idx="9">
                    <c:v>50代</c:v>
                  </c:pt>
                  <c:pt idx="10">
                    <c:v>60代</c:v>
                  </c:pt>
                  <c:pt idx="11">
                    <c:v>70代</c:v>
                  </c:pt>
                </c:lvl>
                <c:lvl>
                  <c:pt idx="0">
                    <c:v>調布</c:v>
                  </c:pt>
                  <c:pt idx="3">
                    <c:v>調布以外</c:v>
                  </c:pt>
                  <c:pt idx="6">
                    <c:v>調布</c:v>
                  </c:pt>
                  <c:pt idx="9">
                    <c:v>調布以外</c:v>
                  </c:pt>
                </c:lvl>
                <c:lvl>
                  <c:pt idx="0">
                    <c:v>女性</c:v>
                  </c:pt>
                  <c:pt idx="6">
                    <c:v>男性</c:v>
                  </c:pt>
                </c:lvl>
              </c:multiLvlStrCache>
            </c:multiLvlStrRef>
          </c:cat>
          <c:val>
            <c:numRef>
              <c:f>'14社会活動と運動'!$I$73:$I$84</c:f>
              <c:numCache>
                <c:formatCode>General</c:formatCode>
                <c:ptCount val="12"/>
                <c:pt idx="0">
                  <c:v>2</c:v>
                </c:pt>
                <c:pt idx="1">
                  <c:v>5</c:v>
                </c:pt>
                <c:pt idx="2">
                  <c:v>3</c:v>
                </c:pt>
                <c:pt idx="3">
                  <c:v>20</c:v>
                </c:pt>
                <c:pt idx="4">
                  <c:v>65</c:v>
                </c:pt>
                <c:pt idx="5">
                  <c:v>58</c:v>
                </c:pt>
                <c:pt idx="7">
                  <c:v>6</c:v>
                </c:pt>
                <c:pt idx="8">
                  <c:v>3</c:v>
                </c:pt>
                <c:pt idx="9">
                  <c:v>14</c:v>
                </c:pt>
                <c:pt idx="10">
                  <c:v>56</c:v>
                </c:pt>
                <c:pt idx="11">
                  <c:v>61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26889792"/>
        <c:axId val="326888616"/>
      </c:barChart>
      <c:catAx>
        <c:axId val="3268897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26888616"/>
        <c:crosses val="autoZero"/>
        <c:auto val="1"/>
        <c:lblAlgn val="ctr"/>
        <c:lblOffset val="100"/>
        <c:noMultiLvlLbl val="0"/>
      </c:catAx>
      <c:valAx>
        <c:axId val="32688861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32688979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'14社会活動と運動'!$G$2</c:f>
              <c:strCache>
                <c:ptCount val="1"/>
                <c:pt idx="0">
                  <c:v>２年連続で「多」</c:v>
                </c:pt>
              </c:strCache>
            </c:strRef>
          </c:tx>
          <c:invertIfNegative val="0"/>
          <c:cat>
            <c:multiLvlStrRef>
              <c:f>'14社会活動と運動'!$C$87:$F$98</c:f>
              <c:multiLvlStrCache>
                <c:ptCount val="12"/>
                <c:lvl>
                  <c:pt idx="0">
                    <c:v>50代</c:v>
                  </c:pt>
                  <c:pt idx="1">
                    <c:v>60代</c:v>
                  </c:pt>
                  <c:pt idx="2">
                    <c:v>70代</c:v>
                  </c:pt>
                  <c:pt idx="3">
                    <c:v>50代</c:v>
                  </c:pt>
                  <c:pt idx="4">
                    <c:v>60代</c:v>
                  </c:pt>
                  <c:pt idx="5">
                    <c:v>70代</c:v>
                  </c:pt>
                  <c:pt idx="6">
                    <c:v>50代</c:v>
                  </c:pt>
                  <c:pt idx="7">
                    <c:v>60代</c:v>
                  </c:pt>
                  <c:pt idx="8">
                    <c:v>70代</c:v>
                  </c:pt>
                  <c:pt idx="9">
                    <c:v>50代</c:v>
                  </c:pt>
                  <c:pt idx="10">
                    <c:v>60代</c:v>
                  </c:pt>
                  <c:pt idx="11">
                    <c:v>70代</c:v>
                  </c:pt>
                </c:lvl>
                <c:lvl>
                  <c:pt idx="0">
                    <c:v>調布</c:v>
                  </c:pt>
                  <c:pt idx="3">
                    <c:v>調布以外</c:v>
                  </c:pt>
                  <c:pt idx="6">
                    <c:v>調布</c:v>
                  </c:pt>
                  <c:pt idx="9">
                    <c:v>調布以外</c:v>
                  </c:pt>
                </c:lvl>
                <c:lvl>
                  <c:pt idx="0">
                    <c:v>女性</c:v>
                  </c:pt>
                  <c:pt idx="6">
                    <c:v>男性</c:v>
                  </c:pt>
                </c:lvl>
              </c:multiLvlStrCache>
            </c:multiLvlStrRef>
          </c:cat>
          <c:val>
            <c:numRef>
              <c:f>'14社会活動と運動'!$G$87:$G$98</c:f>
              <c:numCache>
                <c:formatCode>General</c:formatCode>
                <c:ptCount val="12"/>
                <c:pt idx="1">
                  <c:v>7</c:v>
                </c:pt>
                <c:pt idx="2">
                  <c:v>2</c:v>
                </c:pt>
                <c:pt idx="3">
                  <c:v>9</c:v>
                </c:pt>
                <c:pt idx="4">
                  <c:v>35</c:v>
                </c:pt>
                <c:pt idx="5">
                  <c:v>23</c:v>
                </c:pt>
                <c:pt idx="7">
                  <c:v>2</c:v>
                </c:pt>
                <c:pt idx="9">
                  <c:v>1</c:v>
                </c:pt>
                <c:pt idx="10">
                  <c:v>6</c:v>
                </c:pt>
                <c:pt idx="11">
                  <c:v>9</c:v>
                </c:pt>
              </c:numCache>
            </c:numRef>
          </c:val>
        </c:ser>
        <c:ser>
          <c:idx val="1"/>
          <c:order val="1"/>
          <c:tx>
            <c:strRef>
              <c:f>'14社会活動と運動'!$H$2</c:f>
              <c:strCache>
                <c:ptCount val="1"/>
                <c:pt idx="0">
                  <c:v>変化</c:v>
                </c:pt>
              </c:strCache>
            </c:strRef>
          </c:tx>
          <c:invertIfNegative val="0"/>
          <c:cat>
            <c:multiLvlStrRef>
              <c:f>'14社会活動と運動'!$C$87:$F$98</c:f>
              <c:multiLvlStrCache>
                <c:ptCount val="12"/>
                <c:lvl>
                  <c:pt idx="0">
                    <c:v>50代</c:v>
                  </c:pt>
                  <c:pt idx="1">
                    <c:v>60代</c:v>
                  </c:pt>
                  <c:pt idx="2">
                    <c:v>70代</c:v>
                  </c:pt>
                  <c:pt idx="3">
                    <c:v>50代</c:v>
                  </c:pt>
                  <c:pt idx="4">
                    <c:v>60代</c:v>
                  </c:pt>
                  <c:pt idx="5">
                    <c:v>70代</c:v>
                  </c:pt>
                  <c:pt idx="6">
                    <c:v>50代</c:v>
                  </c:pt>
                  <c:pt idx="7">
                    <c:v>60代</c:v>
                  </c:pt>
                  <c:pt idx="8">
                    <c:v>70代</c:v>
                  </c:pt>
                  <c:pt idx="9">
                    <c:v>50代</c:v>
                  </c:pt>
                  <c:pt idx="10">
                    <c:v>60代</c:v>
                  </c:pt>
                  <c:pt idx="11">
                    <c:v>70代</c:v>
                  </c:pt>
                </c:lvl>
                <c:lvl>
                  <c:pt idx="0">
                    <c:v>調布</c:v>
                  </c:pt>
                  <c:pt idx="3">
                    <c:v>調布以外</c:v>
                  </c:pt>
                  <c:pt idx="6">
                    <c:v>調布</c:v>
                  </c:pt>
                  <c:pt idx="9">
                    <c:v>調布以外</c:v>
                  </c:pt>
                </c:lvl>
                <c:lvl>
                  <c:pt idx="0">
                    <c:v>女性</c:v>
                  </c:pt>
                  <c:pt idx="6">
                    <c:v>男性</c:v>
                  </c:pt>
                </c:lvl>
              </c:multiLvlStrCache>
            </c:multiLvlStrRef>
          </c:cat>
          <c:val>
            <c:numRef>
              <c:f>'14社会活動と運動'!$H$87:$H$98</c:f>
              <c:numCache>
                <c:formatCode>General</c:formatCode>
                <c:ptCount val="12"/>
                <c:pt idx="0">
                  <c:v>3</c:v>
                </c:pt>
                <c:pt idx="1">
                  <c:v>2</c:v>
                </c:pt>
                <c:pt idx="2">
                  <c:v>6</c:v>
                </c:pt>
                <c:pt idx="3">
                  <c:v>8</c:v>
                </c:pt>
                <c:pt idx="4">
                  <c:v>28</c:v>
                </c:pt>
                <c:pt idx="5">
                  <c:v>28</c:v>
                </c:pt>
                <c:pt idx="7">
                  <c:v>1</c:v>
                </c:pt>
                <c:pt idx="9">
                  <c:v>3</c:v>
                </c:pt>
                <c:pt idx="10">
                  <c:v>16</c:v>
                </c:pt>
                <c:pt idx="11">
                  <c:v>13</c:v>
                </c:pt>
              </c:numCache>
            </c:numRef>
          </c:val>
        </c:ser>
        <c:ser>
          <c:idx val="2"/>
          <c:order val="2"/>
          <c:tx>
            <c:strRef>
              <c:f>'14社会活動と運動'!$I$2</c:f>
              <c:strCache>
                <c:ptCount val="1"/>
                <c:pt idx="0">
                  <c:v>２年連続で「少」</c:v>
                </c:pt>
              </c:strCache>
            </c:strRef>
          </c:tx>
          <c:invertIfNegative val="0"/>
          <c:cat>
            <c:multiLvlStrRef>
              <c:f>'14社会活動と運動'!$C$87:$F$98</c:f>
              <c:multiLvlStrCache>
                <c:ptCount val="12"/>
                <c:lvl>
                  <c:pt idx="0">
                    <c:v>50代</c:v>
                  </c:pt>
                  <c:pt idx="1">
                    <c:v>60代</c:v>
                  </c:pt>
                  <c:pt idx="2">
                    <c:v>70代</c:v>
                  </c:pt>
                  <c:pt idx="3">
                    <c:v>50代</c:v>
                  </c:pt>
                  <c:pt idx="4">
                    <c:v>60代</c:v>
                  </c:pt>
                  <c:pt idx="5">
                    <c:v>70代</c:v>
                  </c:pt>
                  <c:pt idx="6">
                    <c:v>50代</c:v>
                  </c:pt>
                  <c:pt idx="7">
                    <c:v>60代</c:v>
                  </c:pt>
                  <c:pt idx="8">
                    <c:v>70代</c:v>
                  </c:pt>
                  <c:pt idx="9">
                    <c:v>50代</c:v>
                  </c:pt>
                  <c:pt idx="10">
                    <c:v>60代</c:v>
                  </c:pt>
                  <c:pt idx="11">
                    <c:v>70代</c:v>
                  </c:pt>
                </c:lvl>
                <c:lvl>
                  <c:pt idx="0">
                    <c:v>調布</c:v>
                  </c:pt>
                  <c:pt idx="3">
                    <c:v>調布以外</c:v>
                  </c:pt>
                  <c:pt idx="6">
                    <c:v>調布</c:v>
                  </c:pt>
                  <c:pt idx="9">
                    <c:v>調布以外</c:v>
                  </c:pt>
                </c:lvl>
                <c:lvl>
                  <c:pt idx="0">
                    <c:v>女性</c:v>
                  </c:pt>
                  <c:pt idx="6">
                    <c:v>男性</c:v>
                  </c:pt>
                </c:lvl>
              </c:multiLvlStrCache>
            </c:multiLvlStrRef>
          </c:cat>
          <c:val>
            <c:numRef>
              <c:f>'14社会活動と運動'!$I$87:$I$98</c:f>
              <c:numCache>
                <c:formatCode>General</c:formatCode>
                <c:ptCount val="12"/>
                <c:pt idx="0">
                  <c:v>2</c:v>
                </c:pt>
                <c:pt idx="1">
                  <c:v>2</c:v>
                </c:pt>
                <c:pt idx="2">
                  <c:v>1</c:v>
                </c:pt>
                <c:pt idx="3">
                  <c:v>22</c:v>
                </c:pt>
                <c:pt idx="4">
                  <c:v>49</c:v>
                </c:pt>
                <c:pt idx="5">
                  <c:v>52</c:v>
                </c:pt>
                <c:pt idx="7">
                  <c:v>3</c:v>
                </c:pt>
                <c:pt idx="8">
                  <c:v>2</c:v>
                </c:pt>
                <c:pt idx="9">
                  <c:v>1</c:v>
                </c:pt>
                <c:pt idx="10">
                  <c:v>8</c:v>
                </c:pt>
                <c:pt idx="11">
                  <c:v>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26890184"/>
        <c:axId val="326892144"/>
      </c:barChart>
      <c:catAx>
        <c:axId val="3268901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26892144"/>
        <c:crosses val="autoZero"/>
        <c:auto val="1"/>
        <c:lblAlgn val="ctr"/>
        <c:lblOffset val="100"/>
        <c:noMultiLvlLbl val="0"/>
      </c:catAx>
      <c:valAx>
        <c:axId val="32689214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32689018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'14社会活動と運動'!$G$2</c:f>
              <c:strCache>
                <c:ptCount val="1"/>
                <c:pt idx="0">
                  <c:v>２年連続で「多」</c:v>
                </c:pt>
              </c:strCache>
            </c:strRef>
          </c:tx>
          <c:invertIfNegative val="0"/>
          <c:cat>
            <c:multiLvlStrRef>
              <c:f>'14社会活動と運動'!$C$101:$F$112</c:f>
              <c:multiLvlStrCache>
                <c:ptCount val="12"/>
                <c:lvl>
                  <c:pt idx="0">
                    <c:v>50代</c:v>
                  </c:pt>
                  <c:pt idx="1">
                    <c:v>60代</c:v>
                  </c:pt>
                  <c:pt idx="2">
                    <c:v>70代</c:v>
                  </c:pt>
                  <c:pt idx="3">
                    <c:v>50代</c:v>
                  </c:pt>
                  <c:pt idx="4">
                    <c:v>60代</c:v>
                  </c:pt>
                  <c:pt idx="5">
                    <c:v>70代</c:v>
                  </c:pt>
                  <c:pt idx="6">
                    <c:v>50代</c:v>
                  </c:pt>
                  <c:pt idx="7">
                    <c:v>60代</c:v>
                  </c:pt>
                  <c:pt idx="8">
                    <c:v>70代</c:v>
                  </c:pt>
                  <c:pt idx="9">
                    <c:v>50代</c:v>
                  </c:pt>
                  <c:pt idx="10">
                    <c:v>60代</c:v>
                  </c:pt>
                  <c:pt idx="11">
                    <c:v>70代</c:v>
                  </c:pt>
                </c:lvl>
                <c:lvl>
                  <c:pt idx="0">
                    <c:v>調布</c:v>
                  </c:pt>
                  <c:pt idx="3">
                    <c:v>調布以外</c:v>
                  </c:pt>
                  <c:pt idx="6">
                    <c:v>調布</c:v>
                  </c:pt>
                  <c:pt idx="9">
                    <c:v>調布以外</c:v>
                  </c:pt>
                </c:lvl>
                <c:lvl>
                  <c:pt idx="0">
                    <c:v>女性</c:v>
                  </c:pt>
                  <c:pt idx="6">
                    <c:v>男性</c:v>
                  </c:pt>
                </c:lvl>
              </c:multiLvlStrCache>
            </c:multiLvlStrRef>
          </c:cat>
          <c:val>
            <c:numRef>
              <c:f>'14社会活動と運動'!$G$101:$G$112</c:f>
              <c:numCache>
                <c:formatCode>General</c:formatCode>
                <c:ptCount val="12"/>
                <c:pt idx="0">
                  <c:v>1</c:v>
                </c:pt>
                <c:pt idx="1">
                  <c:v>5</c:v>
                </c:pt>
                <c:pt idx="2">
                  <c:v>1</c:v>
                </c:pt>
                <c:pt idx="3">
                  <c:v>7</c:v>
                </c:pt>
                <c:pt idx="4">
                  <c:v>34</c:v>
                </c:pt>
                <c:pt idx="5">
                  <c:v>30</c:v>
                </c:pt>
                <c:pt idx="7">
                  <c:v>3</c:v>
                </c:pt>
                <c:pt idx="8">
                  <c:v>1</c:v>
                </c:pt>
                <c:pt idx="9">
                  <c:v>7</c:v>
                </c:pt>
                <c:pt idx="10">
                  <c:v>30</c:v>
                </c:pt>
                <c:pt idx="11">
                  <c:v>42</c:v>
                </c:pt>
              </c:numCache>
            </c:numRef>
          </c:val>
        </c:ser>
        <c:ser>
          <c:idx val="1"/>
          <c:order val="1"/>
          <c:tx>
            <c:strRef>
              <c:f>'14社会活動と運動'!$H$2</c:f>
              <c:strCache>
                <c:ptCount val="1"/>
                <c:pt idx="0">
                  <c:v>変化</c:v>
                </c:pt>
              </c:strCache>
            </c:strRef>
          </c:tx>
          <c:invertIfNegative val="0"/>
          <c:cat>
            <c:multiLvlStrRef>
              <c:f>'14社会活動と運動'!$C$101:$F$112</c:f>
              <c:multiLvlStrCache>
                <c:ptCount val="12"/>
                <c:lvl>
                  <c:pt idx="0">
                    <c:v>50代</c:v>
                  </c:pt>
                  <c:pt idx="1">
                    <c:v>60代</c:v>
                  </c:pt>
                  <c:pt idx="2">
                    <c:v>70代</c:v>
                  </c:pt>
                  <c:pt idx="3">
                    <c:v>50代</c:v>
                  </c:pt>
                  <c:pt idx="4">
                    <c:v>60代</c:v>
                  </c:pt>
                  <c:pt idx="5">
                    <c:v>70代</c:v>
                  </c:pt>
                  <c:pt idx="6">
                    <c:v>50代</c:v>
                  </c:pt>
                  <c:pt idx="7">
                    <c:v>60代</c:v>
                  </c:pt>
                  <c:pt idx="8">
                    <c:v>70代</c:v>
                  </c:pt>
                  <c:pt idx="9">
                    <c:v>50代</c:v>
                  </c:pt>
                  <c:pt idx="10">
                    <c:v>60代</c:v>
                  </c:pt>
                  <c:pt idx="11">
                    <c:v>70代</c:v>
                  </c:pt>
                </c:lvl>
                <c:lvl>
                  <c:pt idx="0">
                    <c:v>調布</c:v>
                  </c:pt>
                  <c:pt idx="3">
                    <c:v>調布以外</c:v>
                  </c:pt>
                  <c:pt idx="6">
                    <c:v>調布</c:v>
                  </c:pt>
                  <c:pt idx="9">
                    <c:v>調布以外</c:v>
                  </c:pt>
                </c:lvl>
                <c:lvl>
                  <c:pt idx="0">
                    <c:v>女性</c:v>
                  </c:pt>
                  <c:pt idx="6">
                    <c:v>男性</c:v>
                  </c:pt>
                </c:lvl>
              </c:multiLvlStrCache>
            </c:multiLvlStrRef>
          </c:cat>
          <c:val>
            <c:numRef>
              <c:f>'14社会活動と運動'!$H$101:$H$112</c:f>
              <c:numCache>
                <c:formatCode>General</c:formatCode>
                <c:ptCount val="12"/>
                <c:pt idx="0">
                  <c:v>1</c:v>
                </c:pt>
                <c:pt idx="1">
                  <c:v>3</c:v>
                </c:pt>
                <c:pt idx="2">
                  <c:v>4</c:v>
                </c:pt>
                <c:pt idx="3">
                  <c:v>9</c:v>
                </c:pt>
                <c:pt idx="4">
                  <c:v>28</c:v>
                </c:pt>
                <c:pt idx="5">
                  <c:v>28</c:v>
                </c:pt>
                <c:pt idx="7">
                  <c:v>3</c:v>
                </c:pt>
                <c:pt idx="8">
                  <c:v>1</c:v>
                </c:pt>
                <c:pt idx="9">
                  <c:v>8</c:v>
                </c:pt>
                <c:pt idx="10">
                  <c:v>27</c:v>
                </c:pt>
                <c:pt idx="11">
                  <c:v>28</c:v>
                </c:pt>
              </c:numCache>
            </c:numRef>
          </c:val>
        </c:ser>
        <c:ser>
          <c:idx val="2"/>
          <c:order val="2"/>
          <c:tx>
            <c:strRef>
              <c:f>'14社会活動と運動'!$I$2</c:f>
              <c:strCache>
                <c:ptCount val="1"/>
                <c:pt idx="0">
                  <c:v>２年連続で「少」</c:v>
                </c:pt>
              </c:strCache>
            </c:strRef>
          </c:tx>
          <c:invertIfNegative val="0"/>
          <c:cat>
            <c:multiLvlStrRef>
              <c:f>'14社会活動と運動'!$C$101:$F$112</c:f>
              <c:multiLvlStrCache>
                <c:ptCount val="12"/>
                <c:lvl>
                  <c:pt idx="0">
                    <c:v>50代</c:v>
                  </c:pt>
                  <c:pt idx="1">
                    <c:v>60代</c:v>
                  </c:pt>
                  <c:pt idx="2">
                    <c:v>70代</c:v>
                  </c:pt>
                  <c:pt idx="3">
                    <c:v>50代</c:v>
                  </c:pt>
                  <c:pt idx="4">
                    <c:v>60代</c:v>
                  </c:pt>
                  <c:pt idx="5">
                    <c:v>70代</c:v>
                  </c:pt>
                  <c:pt idx="6">
                    <c:v>50代</c:v>
                  </c:pt>
                  <c:pt idx="7">
                    <c:v>60代</c:v>
                  </c:pt>
                  <c:pt idx="8">
                    <c:v>70代</c:v>
                  </c:pt>
                  <c:pt idx="9">
                    <c:v>50代</c:v>
                  </c:pt>
                  <c:pt idx="10">
                    <c:v>60代</c:v>
                  </c:pt>
                  <c:pt idx="11">
                    <c:v>70代</c:v>
                  </c:pt>
                </c:lvl>
                <c:lvl>
                  <c:pt idx="0">
                    <c:v>調布</c:v>
                  </c:pt>
                  <c:pt idx="3">
                    <c:v>調布以外</c:v>
                  </c:pt>
                  <c:pt idx="6">
                    <c:v>調布</c:v>
                  </c:pt>
                  <c:pt idx="9">
                    <c:v>調布以外</c:v>
                  </c:pt>
                </c:lvl>
                <c:lvl>
                  <c:pt idx="0">
                    <c:v>女性</c:v>
                  </c:pt>
                  <c:pt idx="6">
                    <c:v>男性</c:v>
                  </c:pt>
                </c:lvl>
              </c:multiLvlStrCache>
            </c:multiLvlStrRef>
          </c:cat>
          <c:val>
            <c:numRef>
              <c:f>'14社会活動と運動'!$I$101:$I$112</c:f>
              <c:numCache>
                <c:formatCode>General</c:formatCode>
                <c:ptCount val="12"/>
                <c:pt idx="0">
                  <c:v>2</c:v>
                </c:pt>
                <c:pt idx="1">
                  <c:v>4</c:v>
                </c:pt>
                <c:pt idx="2">
                  <c:v>3</c:v>
                </c:pt>
                <c:pt idx="3">
                  <c:v>16</c:v>
                </c:pt>
                <c:pt idx="4">
                  <c:v>53</c:v>
                </c:pt>
                <c:pt idx="5">
                  <c:v>42</c:v>
                </c:pt>
                <c:pt idx="7">
                  <c:v>2</c:v>
                </c:pt>
                <c:pt idx="9">
                  <c:v>13</c:v>
                </c:pt>
                <c:pt idx="10">
                  <c:v>41</c:v>
                </c:pt>
                <c:pt idx="11">
                  <c:v>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26789144"/>
        <c:axId val="326787184"/>
      </c:barChart>
      <c:catAx>
        <c:axId val="3267891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26787184"/>
        <c:crosses val="autoZero"/>
        <c:auto val="1"/>
        <c:lblAlgn val="ctr"/>
        <c:lblOffset val="100"/>
        <c:noMultiLvlLbl val="0"/>
      </c:catAx>
      <c:valAx>
        <c:axId val="32678718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32678914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MS PGothic" charset="-128"/>
                <a:ea typeface="MS PGothic" charset="-128"/>
                <a:cs typeface="MS PGothic" charset="-128"/>
              </a:defRPr>
            </a:pPr>
            <a:r>
              <a:rPr lang="ja-JP"/>
              <a:t>子供の分布</a:t>
            </a:r>
            <a:r>
              <a:rPr lang="en-US"/>
              <a:t>(</a:t>
            </a:r>
            <a:r>
              <a:rPr lang="ja-JP"/>
              <a:t>未婚者</a:t>
            </a:r>
            <a:r>
              <a:rPr lang="en-US"/>
              <a:t>:</a:t>
            </a:r>
            <a:r>
              <a:rPr lang="ja-JP"/>
              <a:t>調布</a:t>
            </a:r>
            <a:r>
              <a:rPr lang="en-US"/>
              <a:t>)</a:t>
            </a:r>
            <a:endParaRPr lang="ja-JP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MS PGothic" charset="-128"/>
              <a:ea typeface="MS PGothic" charset="-128"/>
              <a:cs typeface="MS PGothic" charset="-128"/>
            </a:defRPr>
          </a:pPr>
          <a:endParaRPr lang="ja-JP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Sheet2!$P$5</c:f>
              <c:strCache>
                <c:ptCount val="1"/>
                <c:pt idx="0">
                  <c:v>0人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multiLvlStrRef>
              <c:f>Sheet2!$Q$3:$V$4</c:f>
              <c:multiLvlStrCache>
                <c:ptCount val="6"/>
                <c:lvl>
                  <c:pt idx="0">
                    <c:v>男性</c:v>
                  </c:pt>
                  <c:pt idx="1">
                    <c:v>女性</c:v>
                  </c:pt>
                  <c:pt idx="2">
                    <c:v>男性</c:v>
                  </c:pt>
                  <c:pt idx="3">
                    <c:v>女性</c:v>
                  </c:pt>
                  <c:pt idx="4">
                    <c:v>男性</c:v>
                  </c:pt>
                  <c:pt idx="5">
                    <c:v>女性</c:v>
                  </c:pt>
                </c:lvl>
                <c:lvl>
                  <c:pt idx="0">
                    <c:v>50代</c:v>
                  </c:pt>
                  <c:pt idx="2">
                    <c:v>60代</c:v>
                  </c:pt>
                  <c:pt idx="4">
                    <c:v>70代</c:v>
                  </c:pt>
                </c:lvl>
              </c:multiLvlStrCache>
            </c:multiLvlStrRef>
          </c:cat>
          <c:val>
            <c:numRef>
              <c:f>Sheet2!$Q$5:$V$5</c:f>
              <c:numCache>
                <c:formatCode>0.0</c:formatCode>
                <c:ptCount val="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Sheet2!$P$6</c:f>
              <c:strCache>
                <c:ptCount val="1"/>
                <c:pt idx="0">
                  <c:v>1人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multiLvlStrRef>
              <c:f>Sheet2!$Q$3:$V$4</c:f>
              <c:multiLvlStrCache>
                <c:ptCount val="6"/>
                <c:lvl>
                  <c:pt idx="0">
                    <c:v>男性</c:v>
                  </c:pt>
                  <c:pt idx="1">
                    <c:v>女性</c:v>
                  </c:pt>
                  <c:pt idx="2">
                    <c:v>男性</c:v>
                  </c:pt>
                  <c:pt idx="3">
                    <c:v>女性</c:v>
                  </c:pt>
                  <c:pt idx="4">
                    <c:v>男性</c:v>
                  </c:pt>
                  <c:pt idx="5">
                    <c:v>女性</c:v>
                  </c:pt>
                </c:lvl>
                <c:lvl>
                  <c:pt idx="0">
                    <c:v>50代</c:v>
                  </c:pt>
                  <c:pt idx="2">
                    <c:v>60代</c:v>
                  </c:pt>
                  <c:pt idx="4">
                    <c:v>70代</c:v>
                  </c:pt>
                </c:lvl>
              </c:multiLvlStrCache>
            </c:multiLvlStrRef>
          </c:cat>
          <c:val>
            <c:numRef>
              <c:f>Sheet2!$Q$6:$V$6</c:f>
              <c:numCache>
                <c:formatCode>0.0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ser>
          <c:idx val="2"/>
          <c:order val="2"/>
          <c:tx>
            <c:strRef>
              <c:f>Sheet2!$P$7</c:f>
              <c:strCache>
                <c:ptCount val="1"/>
                <c:pt idx="0">
                  <c:v>2人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multiLvlStrRef>
              <c:f>Sheet2!$Q$3:$V$4</c:f>
              <c:multiLvlStrCache>
                <c:ptCount val="6"/>
                <c:lvl>
                  <c:pt idx="0">
                    <c:v>男性</c:v>
                  </c:pt>
                  <c:pt idx="1">
                    <c:v>女性</c:v>
                  </c:pt>
                  <c:pt idx="2">
                    <c:v>男性</c:v>
                  </c:pt>
                  <c:pt idx="3">
                    <c:v>女性</c:v>
                  </c:pt>
                  <c:pt idx="4">
                    <c:v>男性</c:v>
                  </c:pt>
                  <c:pt idx="5">
                    <c:v>女性</c:v>
                  </c:pt>
                </c:lvl>
                <c:lvl>
                  <c:pt idx="0">
                    <c:v>50代</c:v>
                  </c:pt>
                  <c:pt idx="2">
                    <c:v>60代</c:v>
                  </c:pt>
                  <c:pt idx="4">
                    <c:v>70代</c:v>
                  </c:pt>
                </c:lvl>
              </c:multiLvlStrCache>
            </c:multiLvlStrRef>
          </c:cat>
          <c:val>
            <c:numRef>
              <c:f>Sheet2!$Q$7:$V$7</c:f>
              <c:numCache>
                <c:formatCode>0.0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ser>
          <c:idx val="3"/>
          <c:order val="3"/>
          <c:tx>
            <c:strRef>
              <c:f>Sheet2!$P$8</c:f>
              <c:strCache>
                <c:ptCount val="1"/>
                <c:pt idx="0">
                  <c:v>３人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multiLvlStrRef>
              <c:f>Sheet2!$Q$3:$V$4</c:f>
              <c:multiLvlStrCache>
                <c:ptCount val="6"/>
                <c:lvl>
                  <c:pt idx="0">
                    <c:v>男性</c:v>
                  </c:pt>
                  <c:pt idx="1">
                    <c:v>女性</c:v>
                  </c:pt>
                  <c:pt idx="2">
                    <c:v>男性</c:v>
                  </c:pt>
                  <c:pt idx="3">
                    <c:v>女性</c:v>
                  </c:pt>
                  <c:pt idx="4">
                    <c:v>男性</c:v>
                  </c:pt>
                  <c:pt idx="5">
                    <c:v>女性</c:v>
                  </c:pt>
                </c:lvl>
                <c:lvl>
                  <c:pt idx="0">
                    <c:v>50代</c:v>
                  </c:pt>
                  <c:pt idx="2">
                    <c:v>60代</c:v>
                  </c:pt>
                  <c:pt idx="4">
                    <c:v>70代</c:v>
                  </c:pt>
                </c:lvl>
              </c:multiLvlStrCache>
            </c:multiLvlStrRef>
          </c:cat>
          <c:val>
            <c:numRef>
              <c:f>Sheet2!$Q$8:$V$8</c:f>
              <c:numCache>
                <c:formatCode>0.0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ser>
          <c:idx val="4"/>
          <c:order val="4"/>
          <c:tx>
            <c:strRef>
              <c:f>Sheet2!$P$9</c:f>
              <c:strCache>
                <c:ptCount val="1"/>
                <c:pt idx="0">
                  <c:v>4人以上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multiLvlStrRef>
              <c:f>Sheet2!$Q$3:$V$4</c:f>
              <c:multiLvlStrCache>
                <c:ptCount val="6"/>
                <c:lvl>
                  <c:pt idx="0">
                    <c:v>男性</c:v>
                  </c:pt>
                  <c:pt idx="1">
                    <c:v>女性</c:v>
                  </c:pt>
                  <c:pt idx="2">
                    <c:v>男性</c:v>
                  </c:pt>
                  <c:pt idx="3">
                    <c:v>女性</c:v>
                  </c:pt>
                  <c:pt idx="4">
                    <c:v>男性</c:v>
                  </c:pt>
                  <c:pt idx="5">
                    <c:v>女性</c:v>
                  </c:pt>
                </c:lvl>
                <c:lvl>
                  <c:pt idx="0">
                    <c:v>50代</c:v>
                  </c:pt>
                  <c:pt idx="2">
                    <c:v>60代</c:v>
                  </c:pt>
                  <c:pt idx="4">
                    <c:v>70代</c:v>
                  </c:pt>
                </c:lvl>
              </c:multiLvlStrCache>
            </c:multiLvlStrRef>
          </c:cat>
          <c:val>
            <c:numRef>
              <c:f>Sheet2!$Q$9:$V$9</c:f>
              <c:numCache>
                <c:formatCode>0.0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0584808"/>
        <c:axId val="150586376"/>
      </c:barChart>
      <c:catAx>
        <c:axId val="150584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S PGothic" charset="-128"/>
                <a:ea typeface="MS PGothic" charset="-128"/>
                <a:cs typeface="MS PGothic" charset="-128"/>
              </a:defRPr>
            </a:pPr>
            <a:endParaRPr lang="ja-JP"/>
          </a:p>
        </c:txPr>
        <c:crossAx val="150586376"/>
        <c:crosses val="autoZero"/>
        <c:auto val="1"/>
        <c:lblAlgn val="ctr"/>
        <c:lblOffset val="100"/>
        <c:noMultiLvlLbl val="0"/>
      </c:catAx>
      <c:valAx>
        <c:axId val="150586376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S PGothic" charset="-128"/>
                <a:ea typeface="MS PGothic" charset="-128"/>
                <a:cs typeface="MS PGothic" charset="-128"/>
              </a:defRPr>
            </a:pPr>
            <a:endParaRPr lang="ja-JP"/>
          </a:p>
        </c:txPr>
        <c:crossAx val="150584808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S PGothic" charset="-128"/>
              <a:ea typeface="MS PGothic" charset="-128"/>
              <a:cs typeface="MS PGothic" charset="-128"/>
            </a:defRPr>
          </a:pPr>
          <a:endParaRPr lang="ja-JP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latin typeface="MS PGothic" charset="-128"/>
          <a:ea typeface="MS PGothic" charset="-128"/>
          <a:cs typeface="MS PGothic" charset="-128"/>
        </a:defRPr>
      </a:pPr>
      <a:endParaRPr lang="ja-JP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'16 親の数'!$A$4</c:f>
              <c:strCache>
                <c:ptCount val="1"/>
                <c:pt idx="0">
                  <c:v>0</c:v>
                </c:pt>
              </c:strCache>
            </c:strRef>
          </c:tx>
          <c:invertIfNegative val="0"/>
          <c:cat>
            <c:multiLvlStrRef>
              <c:f>'16 親の数'!$B$2:$M$3</c:f>
              <c:multiLvlStrCache>
                <c:ptCount val="12"/>
                <c:lvl>
                  <c:pt idx="0">
                    <c:v>0</c:v>
                  </c:pt>
                  <c:pt idx="1">
                    <c:v>1</c:v>
                  </c:pt>
                  <c:pt idx="2">
                    <c:v>2</c:v>
                  </c:pt>
                  <c:pt idx="3">
                    <c:v>3</c:v>
                  </c:pt>
                  <c:pt idx="4">
                    <c:v>4</c:v>
                  </c:pt>
                  <c:pt idx="5">
                    <c:v>5+</c:v>
                  </c:pt>
                  <c:pt idx="6">
                    <c:v>0</c:v>
                  </c:pt>
                  <c:pt idx="7">
                    <c:v>1</c:v>
                  </c:pt>
                  <c:pt idx="8">
                    <c:v>2</c:v>
                  </c:pt>
                  <c:pt idx="9">
                    <c:v>3</c:v>
                  </c:pt>
                  <c:pt idx="10">
                    <c:v>4</c:v>
                  </c:pt>
                  <c:pt idx="11">
                    <c:v>5+</c:v>
                  </c:pt>
                </c:lvl>
                <c:lvl>
                  <c:pt idx="0">
                    <c:v>調布</c:v>
                  </c:pt>
                  <c:pt idx="6">
                    <c:v>調布以外</c:v>
                  </c:pt>
                </c:lvl>
              </c:multiLvlStrCache>
            </c:multiLvlStrRef>
          </c:cat>
          <c:val>
            <c:numRef>
              <c:f>'16 親の数'!$B$4:$M$4</c:f>
              <c:numCache>
                <c:formatCode>General</c:formatCode>
                <c:ptCount val="12"/>
                <c:pt idx="0">
                  <c:v>1</c:v>
                </c:pt>
                <c:pt idx="1">
                  <c:v>4</c:v>
                </c:pt>
                <c:pt idx="2">
                  <c:v>2</c:v>
                </c:pt>
                <c:pt idx="3">
                  <c:v>1</c:v>
                </c:pt>
                <c:pt idx="4">
                  <c:v>1</c:v>
                </c:pt>
                <c:pt idx="5">
                  <c:v>3</c:v>
                </c:pt>
                <c:pt idx="6">
                  <c:v>6</c:v>
                </c:pt>
                <c:pt idx="7">
                  <c:v>28</c:v>
                </c:pt>
                <c:pt idx="8">
                  <c:v>36</c:v>
                </c:pt>
                <c:pt idx="9">
                  <c:v>25</c:v>
                </c:pt>
                <c:pt idx="10">
                  <c:v>10</c:v>
                </c:pt>
                <c:pt idx="11">
                  <c:v>20</c:v>
                </c:pt>
              </c:numCache>
            </c:numRef>
          </c:val>
        </c:ser>
        <c:ser>
          <c:idx val="1"/>
          <c:order val="1"/>
          <c:tx>
            <c:strRef>
              <c:f>'16 親の数'!$A$5</c:f>
              <c:strCache>
                <c:ptCount val="1"/>
                <c:pt idx="0">
                  <c:v>1</c:v>
                </c:pt>
              </c:strCache>
            </c:strRef>
          </c:tx>
          <c:invertIfNegative val="0"/>
          <c:cat>
            <c:multiLvlStrRef>
              <c:f>'16 親の数'!$B$2:$M$3</c:f>
              <c:multiLvlStrCache>
                <c:ptCount val="12"/>
                <c:lvl>
                  <c:pt idx="0">
                    <c:v>0</c:v>
                  </c:pt>
                  <c:pt idx="1">
                    <c:v>1</c:v>
                  </c:pt>
                  <c:pt idx="2">
                    <c:v>2</c:v>
                  </c:pt>
                  <c:pt idx="3">
                    <c:v>3</c:v>
                  </c:pt>
                  <c:pt idx="4">
                    <c:v>4</c:v>
                  </c:pt>
                  <c:pt idx="5">
                    <c:v>5+</c:v>
                  </c:pt>
                  <c:pt idx="6">
                    <c:v>0</c:v>
                  </c:pt>
                  <c:pt idx="7">
                    <c:v>1</c:v>
                  </c:pt>
                  <c:pt idx="8">
                    <c:v>2</c:v>
                  </c:pt>
                  <c:pt idx="9">
                    <c:v>3</c:v>
                  </c:pt>
                  <c:pt idx="10">
                    <c:v>4</c:v>
                  </c:pt>
                  <c:pt idx="11">
                    <c:v>5+</c:v>
                  </c:pt>
                </c:lvl>
                <c:lvl>
                  <c:pt idx="0">
                    <c:v>調布</c:v>
                  </c:pt>
                  <c:pt idx="6">
                    <c:v>調布以外</c:v>
                  </c:pt>
                </c:lvl>
              </c:multiLvlStrCache>
            </c:multiLvlStrRef>
          </c:cat>
          <c:val>
            <c:numRef>
              <c:f>'16 親の数'!$B$5:$M$5</c:f>
              <c:numCache>
                <c:formatCode>General</c:formatCode>
                <c:ptCount val="12"/>
                <c:pt idx="0">
                  <c:v>4</c:v>
                </c:pt>
                <c:pt idx="1">
                  <c:v>6</c:v>
                </c:pt>
                <c:pt idx="2">
                  <c:v>6</c:v>
                </c:pt>
                <c:pt idx="3">
                  <c:v>3</c:v>
                </c:pt>
                <c:pt idx="4">
                  <c:v>0</c:v>
                </c:pt>
                <c:pt idx="5">
                  <c:v>0</c:v>
                </c:pt>
                <c:pt idx="6">
                  <c:v>9</c:v>
                </c:pt>
                <c:pt idx="7">
                  <c:v>67</c:v>
                </c:pt>
                <c:pt idx="8">
                  <c:v>38</c:v>
                </c:pt>
                <c:pt idx="9">
                  <c:v>28</c:v>
                </c:pt>
                <c:pt idx="10">
                  <c:v>16</c:v>
                </c:pt>
                <c:pt idx="11">
                  <c:v>15</c:v>
                </c:pt>
              </c:numCache>
            </c:numRef>
          </c:val>
        </c:ser>
        <c:ser>
          <c:idx val="2"/>
          <c:order val="2"/>
          <c:tx>
            <c:strRef>
              <c:f>'16 親の数'!$A$6</c:f>
              <c:strCache>
                <c:ptCount val="1"/>
                <c:pt idx="0">
                  <c:v>2</c:v>
                </c:pt>
              </c:strCache>
            </c:strRef>
          </c:tx>
          <c:invertIfNegative val="0"/>
          <c:cat>
            <c:multiLvlStrRef>
              <c:f>'16 親の数'!$B$2:$M$3</c:f>
              <c:multiLvlStrCache>
                <c:ptCount val="12"/>
                <c:lvl>
                  <c:pt idx="0">
                    <c:v>0</c:v>
                  </c:pt>
                  <c:pt idx="1">
                    <c:v>1</c:v>
                  </c:pt>
                  <c:pt idx="2">
                    <c:v>2</c:v>
                  </c:pt>
                  <c:pt idx="3">
                    <c:v>3</c:v>
                  </c:pt>
                  <c:pt idx="4">
                    <c:v>4</c:v>
                  </c:pt>
                  <c:pt idx="5">
                    <c:v>5+</c:v>
                  </c:pt>
                  <c:pt idx="6">
                    <c:v>0</c:v>
                  </c:pt>
                  <c:pt idx="7">
                    <c:v>1</c:v>
                  </c:pt>
                  <c:pt idx="8">
                    <c:v>2</c:v>
                  </c:pt>
                  <c:pt idx="9">
                    <c:v>3</c:v>
                  </c:pt>
                  <c:pt idx="10">
                    <c:v>4</c:v>
                  </c:pt>
                  <c:pt idx="11">
                    <c:v>5+</c:v>
                  </c:pt>
                </c:lvl>
                <c:lvl>
                  <c:pt idx="0">
                    <c:v>調布</c:v>
                  </c:pt>
                  <c:pt idx="6">
                    <c:v>調布以外</c:v>
                  </c:pt>
                </c:lvl>
              </c:multiLvlStrCache>
            </c:multiLvlStrRef>
          </c:cat>
          <c:val>
            <c:numRef>
              <c:f>'16 親の数'!$B$6:$M$6</c:f>
              <c:numCache>
                <c:formatCode>General</c:formatCode>
                <c:ptCount val="12"/>
                <c:pt idx="0">
                  <c:v>2</c:v>
                </c:pt>
                <c:pt idx="1">
                  <c:v>9</c:v>
                </c:pt>
                <c:pt idx="2">
                  <c:v>11</c:v>
                </c:pt>
                <c:pt idx="3">
                  <c:v>2</c:v>
                </c:pt>
                <c:pt idx="4">
                  <c:v>2</c:v>
                </c:pt>
                <c:pt idx="5">
                  <c:v>0</c:v>
                </c:pt>
                <c:pt idx="6">
                  <c:v>13</c:v>
                </c:pt>
                <c:pt idx="7">
                  <c:v>59</c:v>
                </c:pt>
                <c:pt idx="8">
                  <c:v>60</c:v>
                </c:pt>
                <c:pt idx="9">
                  <c:v>16</c:v>
                </c:pt>
                <c:pt idx="10">
                  <c:v>12</c:v>
                </c:pt>
                <c:pt idx="11">
                  <c:v>10</c:v>
                </c:pt>
              </c:numCache>
            </c:numRef>
          </c:val>
        </c:ser>
        <c:ser>
          <c:idx val="3"/>
          <c:order val="3"/>
          <c:tx>
            <c:strRef>
              <c:f>'16 親の数'!$A$7</c:f>
              <c:strCache>
                <c:ptCount val="1"/>
                <c:pt idx="0">
                  <c:v>3</c:v>
                </c:pt>
              </c:strCache>
            </c:strRef>
          </c:tx>
          <c:invertIfNegative val="0"/>
          <c:cat>
            <c:multiLvlStrRef>
              <c:f>'16 親の数'!$B$2:$M$3</c:f>
              <c:multiLvlStrCache>
                <c:ptCount val="12"/>
                <c:lvl>
                  <c:pt idx="0">
                    <c:v>0</c:v>
                  </c:pt>
                  <c:pt idx="1">
                    <c:v>1</c:v>
                  </c:pt>
                  <c:pt idx="2">
                    <c:v>2</c:v>
                  </c:pt>
                  <c:pt idx="3">
                    <c:v>3</c:v>
                  </c:pt>
                  <c:pt idx="4">
                    <c:v>4</c:v>
                  </c:pt>
                  <c:pt idx="5">
                    <c:v>5+</c:v>
                  </c:pt>
                  <c:pt idx="6">
                    <c:v>0</c:v>
                  </c:pt>
                  <c:pt idx="7">
                    <c:v>1</c:v>
                  </c:pt>
                  <c:pt idx="8">
                    <c:v>2</c:v>
                  </c:pt>
                  <c:pt idx="9">
                    <c:v>3</c:v>
                  </c:pt>
                  <c:pt idx="10">
                    <c:v>4</c:v>
                  </c:pt>
                  <c:pt idx="11">
                    <c:v>5+</c:v>
                  </c:pt>
                </c:lvl>
                <c:lvl>
                  <c:pt idx="0">
                    <c:v>調布</c:v>
                  </c:pt>
                  <c:pt idx="6">
                    <c:v>調布以外</c:v>
                  </c:pt>
                </c:lvl>
              </c:multiLvlStrCache>
            </c:multiLvlStrRef>
          </c:cat>
          <c:val>
            <c:numRef>
              <c:f>'16 親の数'!$B$7:$M$7</c:f>
              <c:numCache>
                <c:formatCode>General</c:formatCode>
                <c:ptCount val="12"/>
                <c:pt idx="0">
                  <c:v>2</c:v>
                </c:pt>
                <c:pt idx="1">
                  <c:v>3</c:v>
                </c:pt>
                <c:pt idx="2">
                  <c:v>3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5</c:v>
                </c:pt>
                <c:pt idx="7">
                  <c:v>35</c:v>
                </c:pt>
                <c:pt idx="8">
                  <c:v>27</c:v>
                </c:pt>
                <c:pt idx="9">
                  <c:v>11</c:v>
                </c:pt>
                <c:pt idx="10">
                  <c:v>3</c:v>
                </c:pt>
                <c:pt idx="11">
                  <c:v>5</c:v>
                </c:pt>
              </c:numCache>
            </c:numRef>
          </c:val>
        </c:ser>
        <c:ser>
          <c:idx val="4"/>
          <c:order val="4"/>
          <c:tx>
            <c:strRef>
              <c:f>'16 親の数'!$A$8</c:f>
              <c:strCache>
                <c:ptCount val="1"/>
                <c:pt idx="0">
                  <c:v>4</c:v>
                </c:pt>
              </c:strCache>
            </c:strRef>
          </c:tx>
          <c:invertIfNegative val="0"/>
          <c:cat>
            <c:multiLvlStrRef>
              <c:f>'16 親の数'!$B$2:$M$3</c:f>
              <c:multiLvlStrCache>
                <c:ptCount val="12"/>
                <c:lvl>
                  <c:pt idx="0">
                    <c:v>0</c:v>
                  </c:pt>
                  <c:pt idx="1">
                    <c:v>1</c:v>
                  </c:pt>
                  <c:pt idx="2">
                    <c:v>2</c:v>
                  </c:pt>
                  <c:pt idx="3">
                    <c:v>3</c:v>
                  </c:pt>
                  <c:pt idx="4">
                    <c:v>4</c:v>
                  </c:pt>
                  <c:pt idx="5">
                    <c:v>5+</c:v>
                  </c:pt>
                  <c:pt idx="6">
                    <c:v>0</c:v>
                  </c:pt>
                  <c:pt idx="7">
                    <c:v>1</c:v>
                  </c:pt>
                  <c:pt idx="8">
                    <c:v>2</c:v>
                  </c:pt>
                  <c:pt idx="9">
                    <c:v>3</c:v>
                  </c:pt>
                  <c:pt idx="10">
                    <c:v>4</c:v>
                  </c:pt>
                  <c:pt idx="11">
                    <c:v>5+</c:v>
                  </c:pt>
                </c:lvl>
                <c:lvl>
                  <c:pt idx="0">
                    <c:v>調布</c:v>
                  </c:pt>
                  <c:pt idx="6">
                    <c:v>調布以外</c:v>
                  </c:pt>
                </c:lvl>
              </c:multiLvlStrCache>
            </c:multiLvlStrRef>
          </c:cat>
          <c:val>
            <c:numRef>
              <c:f>'16 親の数'!$B$8:$M$8</c:f>
              <c:numCache>
                <c:formatCode>General</c:formatCode>
                <c:ptCount val="12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2</c:v>
                </c:pt>
                <c:pt idx="7">
                  <c:v>9</c:v>
                </c:pt>
                <c:pt idx="8">
                  <c:v>12</c:v>
                </c:pt>
                <c:pt idx="9">
                  <c:v>1</c:v>
                </c:pt>
                <c:pt idx="10">
                  <c:v>2</c:v>
                </c:pt>
                <c:pt idx="11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26788752"/>
        <c:axId val="326790320"/>
      </c:barChart>
      <c:catAx>
        <c:axId val="32678875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ja-JP" altLang="en-US"/>
                  <a:t>兄弟姉妹の人数</a:t>
                </a:r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crossAx val="326790320"/>
        <c:crosses val="autoZero"/>
        <c:auto val="1"/>
        <c:lblAlgn val="ctr"/>
        <c:lblOffset val="100"/>
        <c:noMultiLvlLbl val="0"/>
      </c:catAx>
      <c:valAx>
        <c:axId val="32679032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32678875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'16 親の数'!$A$12</c:f>
              <c:strCache>
                <c:ptCount val="1"/>
                <c:pt idx="0">
                  <c:v>0</c:v>
                </c:pt>
              </c:strCache>
            </c:strRef>
          </c:tx>
          <c:invertIfNegative val="0"/>
          <c:cat>
            <c:multiLvlStrRef>
              <c:f>'16 親の数'!$B$2:$M$3</c:f>
              <c:multiLvlStrCache>
                <c:ptCount val="12"/>
                <c:lvl>
                  <c:pt idx="0">
                    <c:v>0</c:v>
                  </c:pt>
                  <c:pt idx="1">
                    <c:v>1</c:v>
                  </c:pt>
                  <c:pt idx="2">
                    <c:v>2</c:v>
                  </c:pt>
                  <c:pt idx="3">
                    <c:v>3</c:v>
                  </c:pt>
                  <c:pt idx="4">
                    <c:v>4</c:v>
                  </c:pt>
                  <c:pt idx="5">
                    <c:v>5+</c:v>
                  </c:pt>
                  <c:pt idx="6">
                    <c:v>0</c:v>
                  </c:pt>
                  <c:pt idx="7">
                    <c:v>1</c:v>
                  </c:pt>
                  <c:pt idx="8">
                    <c:v>2</c:v>
                  </c:pt>
                  <c:pt idx="9">
                    <c:v>3</c:v>
                  </c:pt>
                  <c:pt idx="10">
                    <c:v>4</c:v>
                  </c:pt>
                  <c:pt idx="11">
                    <c:v>5+</c:v>
                  </c:pt>
                </c:lvl>
                <c:lvl>
                  <c:pt idx="0">
                    <c:v>調布</c:v>
                  </c:pt>
                  <c:pt idx="6">
                    <c:v>調布以外</c:v>
                  </c:pt>
                </c:lvl>
              </c:multiLvlStrCache>
            </c:multiLvlStrRef>
          </c:cat>
          <c:val>
            <c:numRef>
              <c:f>'16 親の数'!$B$12:$M$12</c:f>
              <c:numCache>
                <c:formatCode>General</c:formatCode>
                <c:ptCount val="12"/>
                <c:pt idx="0">
                  <c:v>3</c:v>
                </c:pt>
                <c:pt idx="1">
                  <c:v>12</c:v>
                </c:pt>
                <c:pt idx="2">
                  <c:v>15</c:v>
                </c:pt>
                <c:pt idx="3">
                  <c:v>12</c:v>
                </c:pt>
                <c:pt idx="4">
                  <c:v>13</c:v>
                </c:pt>
                <c:pt idx="5">
                  <c:v>12</c:v>
                </c:pt>
                <c:pt idx="6">
                  <c:v>41</c:v>
                </c:pt>
                <c:pt idx="7">
                  <c:v>90</c:v>
                </c:pt>
                <c:pt idx="8">
                  <c:v>173</c:v>
                </c:pt>
                <c:pt idx="9">
                  <c:v>158</c:v>
                </c:pt>
                <c:pt idx="10">
                  <c:v>127</c:v>
                </c:pt>
                <c:pt idx="11">
                  <c:v>243</c:v>
                </c:pt>
              </c:numCache>
            </c:numRef>
          </c:val>
        </c:ser>
        <c:ser>
          <c:idx val="1"/>
          <c:order val="1"/>
          <c:tx>
            <c:strRef>
              <c:f>'16 親の数'!$A$13</c:f>
              <c:strCache>
                <c:ptCount val="1"/>
                <c:pt idx="0">
                  <c:v>1</c:v>
                </c:pt>
              </c:strCache>
            </c:strRef>
          </c:tx>
          <c:invertIfNegative val="0"/>
          <c:cat>
            <c:multiLvlStrRef>
              <c:f>'16 親の数'!$B$2:$M$3</c:f>
              <c:multiLvlStrCache>
                <c:ptCount val="12"/>
                <c:lvl>
                  <c:pt idx="0">
                    <c:v>0</c:v>
                  </c:pt>
                  <c:pt idx="1">
                    <c:v>1</c:v>
                  </c:pt>
                  <c:pt idx="2">
                    <c:v>2</c:v>
                  </c:pt>
                  <c:pt idx="3">
                    <c:v>3</c:v>
                  </c:pt>
                  <c:pt idx="4">
                    <c:v>4</c:v>
                  </c:pt>
                  <c:pt idx="5">
                    <c:v>5+</c:v>
                  </c:pt>
                  <c:pt idx="6">
                    <c:v>0</c:v>
                  </c:pt>
                  <c:pt idx="7">
                    <c:v>1</c:v>
                  </c:pt>
                  <c:pt idx="8">
                    <c:v>2</c:v>
                  </c:pt>
                  <c:pt idx="9">
                    <c:v>3</c:v>
                  </c:pt>
                  <c:pt idx="10">
                    <c:v>4</c:v>
                  </c:pt>
                  <c:pt idx="11">
                    <c:v>5+</c:v>
                  </c:pt>
                </c:lvl>
                <c:lvl>
                  <c:pt idx="0">
                    <c:v>調布</c:v>
                  </c:pt>
                  <c:pt idx="6">
                    <c:v>調布以外</c:v>
                  </c:pt>
                </c:lvl>
              </c:multiLvlStrCache>
            </c:multiLvlStrRef>
          </c:cat>
          <c:val>
            <c:numRef>
              <c:f>'16 親の数'!$B$13:$M$13</c:f>
              <c:numCache>
                <c:formatCode>General</c:formatCode>
                <c:ptCount val="12"/>
                <c:pt idx="0">
                  <c:v>1</c:v>
                </c:pt>
                <c:pt idx="1">
                  <c:v>9</c:v>
                </c:pt>
                <c:pt idx="2">
                  <c:v>12</c:v>
                </c:pt>
                <c:pt idx="3">
                  <c:v>8</c:v>
                </c:pt>
                <c:pt idx="4">
                  <c:v>5</c:v>
                </c:pt>
                <c:pt idx="5">
                  <c:v>4</c:v>
                </c:pt>
                <c:pt idx="6">
                  <c:v>25</c:v>
                </c:pt>
                <c:pt idx="7">
                  <c:v>89</c:v>
                </c:pt>
                <c:pt idx="8">
                  <c:v>137</c:v>
                </c:pt>
                <c:pt idx="9">
                  <c:v>121</c:v>
                </c:pt>
                <c:pt idx="10">
                  <c:v>63</c:v>
                </c:pt>
                <c:pt idx="11">
                  <c:v>80</c:v>
                </c:pt>
              </c:numCache>
            </c:numRef>
          </c:val>
        </c:ser>
        <c:ser>
          <c:idx val="2"/>
          <c:order val="2"/>
          <c:tx>
            <c:strRef>
              <c:f>'16 親の数'!$A$14</c:f>
              <c:strCache>
                <c:ptCount val="1"/>
                <c:pt idx="0">
                  <c:v>2</c:v>
                </c:pt>
              </c:strCache>
            </c:strRef>
          </c:tx>
          <c:invertIfNegative val="0"/>
          <c:cat>
            <c:multiLvlStrRef>
              <c:f>'16 親の数'!$B$2:$M$3</c:f>
              <c:multiLvlStrCache>
                <c:ptCount val="12"/>
                <c:lvl>
                  <c:pt idx="0">
                    <c:v>0</c:v>
                  </c:pt>
                  <c:pt idx="1">
                    <c:v>1</c:v>
                  </c:pt>
                  <c:pt idx="2">
                    <c:v>2</c:v>
                  </c:pt>
                  <c:pt idx="3">
                    <c:v>3</c:v>
                  </c:pt>
                  <c:pt idx="4">
                    <c:v>4</c:v>
                  </c:pt>
                  <c:pt idx="5">
                    <c:v>5+</c:v>
                  </c:pt>
                  <c:pt idx="6">
                    <c:v>0</c:v>
                  </c:pt>
                  <c:pt idx="7">
                    <c:v>1</c:v>
                  </c:pt>
                  <c:pt idx="8">
                    <c:v>2</c:v>
                  </c:pt>
                  <c:pt idx="9">
                    <c:v>3</c:v>
                  </c:pt>
                  <c:pt idx="10">
                    <c:v>4</c:v>
                  </c:pt>
                  <c:pt idx="11">
                    <c:v>5+</c:v>
                  </c:pt>
                </c:lvl>
                <c:lvl>
                  <c:pt idx="0">
                    <c:v>調布</c:v>
                  </c:pt>
                  <c:pt idx="6">
                    <c:v>調布以外</c:v>
                  </c:pt>
                </c:lvl>
              </c:multiLvlStrCache>
            </c:multiLvlStrRef>
          </c:cat>
          <c:val>
            <c:numRef>
              <c:f>'16 親の数'!$B$14:$M$14</c:f>
              <c:numCache>
                <c:formatCode>General</c:formatCode>
                <c:ptCount val="12"/>
                <c:pt idx="0">
                  <c:v>0</c:v>
                </c:pt>
                <c:pt idx="1">
                  <c:v>4</c:v>
                </c:pt>
                <c:pt idx="2">
                  <c:v>4</c:v>
                </c:pt>
                <c:pt idx="3">
                  <c:v>6</c:v>
                </c:pt>
                <c:pt idx="4">
                  <c:v>1</c:v>
                </c:pt>
                <c:pt idx="5">
                  <c:v>1</c:v>
                </c:pt>
                <c:pt idx="6">
                  <c:v>10</c:v>
                </c:pt>
                <c:pt idx="7">
                  <c:v>47</c:v>
                </c:pt>
                <c:pt idx="8">
                  <c:v>69</c:v>
                </c:pt>
                <c:pt idx="9">
                  <c:v>38</c:v>
                </c:pt>
                <c:pt idx="10">
                  <c:v>23</c:v>
                </c:pt>
                <c:pt idx="11">
                  <c:v>31</c:v>
                </c:pt>
              </c:numCache>
            </c:numRef>
          </c:val>
        </c:ser>
        <c:ser>
          <c:idx val="3"/>
          <c:order val="3"/>
          <c:tx>
            <c:strRef>
              <c:f>'16 親の数'!$A$15</c:f>
              <c:strCache>
                <c:ptCount val="1"/>
                <c:pt idx="0">
                  <c:v>3</c:v>
                </c:pt>
              </c:strCache>
            </c:strRef>
          </c:tx>
          <c:invertIfNegative val="0"/>
          <c:cat>
            <c:multiLvlStrRef>
              <c:f>'16 親の数'!$B$2:$M$3</c:f>
              <c:multiLvlStrCache>
                <c:ptCount val="12"/>
                <c:lvl>
                  <c:pt idx="0">
                    <c:v>0</c:v>
                  </c:pt>
                  <c:pt idx="1">
                    <c:v>1</c:v>
                  </c:pt>
                  <c:pt idx="2">
                    <c:v>2</c:v>
                  </c:pt>
                  <c:pt idx="3">
                    <c:v>3</c:v>
                  </c:pt>
                  <c:pt idx="4">
                    <c:v>4</c:v>
                  </c:pt>
                  <c:pt idx="5">
                    <c:v>5+</c:v>
                  </c:pt>
                  <c:pt idx="6">
                    <c:v>0</c:v>
                  </c:pt>
                  <c:pt idx="7">
                    <c:v>1</c:v>
                  </c:pt>
                  <c:pt idx="8">
                    <c:v>2</c:v>
                  </c:pt>
                  <c:pt idx="9">
                    <c:v>3</c:v>
                  </c:pt>
                  <c:pt idx="10">
                    <c:v>4</c:v>
                  </c:pt>
                  <c:pt idx="11">
                    <c:v>5+</c:v>
                  </c:pt>
                </c:lvl>
                <c:lvl>
                  <c:pt idx="0">
                    <c:v>調布</c:v>
                  </c:pt>
                  <c:pt idx="6">
                    <c:v>調布以外</c:v>
                  </c:pt>
                </c:lvl>
              </c:multiLvlStrCache>
            </c:multiLvlStrRef>
          </c:cat>
          <c:val>
            <c:numRef>
              <c:f>'16 親の数'!$B$15:$M$15</c:f>
              <c:numCache>
                <c:formatCode>General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0</c:v>
                </c:pt>
                <c:pt idx="5">
                  <c:v>0</c:v>
                </c:pt>
                <c:pt idx="6">
                  <c:v>3</c:v>
                </c:pt>
                <c:pt idx="7">
                  <c:v>12</c:v>
                </c:pt>
                <c:pt idx="8">
                  <c:v>15</c:v>
                </c:pt>
                <c:pt idx="9">
                  <c:v>7</c:v>
                </c:pt>
                <c:pt idx="10">
                  <c:v>8</c:v>
                </c:pt>
                <c:pt idx="11">
                  <c:v>6</c:v>
                </c:pt>
              </c:numCache>
            </c:numRef>
          </c:val>
        </c:ser>
        <c:ser>
          <c:idx val="4"/>
          <c:order val="4"/>
          <c:tx>
            <c:strRef>
              <c:f>'16 親の数'!$A$16</c:f>
              <c:strCache>
                <c:ptCount val="1"/>
                <c:pt idx="0">
                  <c:v>4</c:v>
                </c:pt>
              </c:strCache>
            </c:strRef>
          </c:tx>
          <c:invertIfNegative val="0"/>
          <c:cat>
            <c:multiLvlStrRef>
              <c:f>'16 親の数'!$B$2:$M$3</c:f>
              <c:multiLvlStrCache>
                <c:ptCount val="12"/>
                <c:lvl>
                  <c:pt idx="0">
                    <c:v>0</c:v>
                  </c:pt>
                  <c:pt idx="1">
                    <c:v>1</c:v>
                  </c:pt>
                  <c:pt idx="2">
                    <c:v>2</c:v>
                  </c:pt>
                  <c:pt idx="3">
                    <c:v>3</c:v>
                  </c:pt>
                  <c:pt idx="4">
                    <c:v>4</c:v>
                  </c:pt>
                  <c:pt idx="5">
                    <c:v>5+</c:v>
                  </c:pt>
                  <c:pt idx="6">
                    <c:v>0</c:v>
                  </c:pt>
                  <c:pt idx="7">
                    <c:v>1</c:v>
                  </c:pt>
                  <c:pt idx="8">
                    <c:v>2</c:v>
                  </c:pt>
                  <c:pt idx="9">
                    <c:v>3</c:v>
                  </c:pt>
                  <c:pt idx="10">
                    <c:v>4</c:v>
                  </c:pt>
                  <c:pt idx="11">
                    <c:v>5+</c:v>
                  </c:pt>
                </c:lvl>
                <c:lvl>
                  <c:pt idx="0">
                    <c:v>調布</c:v>
                  </c:pt>
                  <c:pt idx="6">
                    <c:v>調布以外</c:v>
                  </c:pt>
                </c:lvl>
              </c:multiLvlStrCache>
            </c:multiLvlStrRef>
          </c:cat>
          <c:val>
            <c:numRef>
              <c:f>'16 親の数'!$B$16:$M$16</c:f>
              <c:numCache>
                <c:formatCode>General</c:formatCode>
                <c:ptCount val="12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2</c:v>
                </c:pt>
                <c:pt idx="8">
                  <c:v>2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26789536"/>
        <c:axId val="326788360"/>
      </c:barChart>
      <c:catAx>
        <c:axId val="32678953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ja-JP" altLang="en-US"/>
                  <a:t>兄弟姉妹の人数</a:t>
                </a:r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crossAx val="326788360"/>
        <c:crosses val="autoZero"/>
        <c:auto val="1"/>
        <c:lblAlgn val="ctr"/>
        <c:lblOffset val="100"/>
        <c:noMultiLvlLbl val="0"/>
      </c:catAx>
      <c:valAx>
        <c:axId val="32678836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32678953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'16 親の数'!$A$20</c:f>
              <c:strCache>
                <c:ptCount val="1"/>
                <c:pt idx="0">
                  <c:v>0</c:v>
                </c:pt>
              </c:strCache>
            </c:strRef>
          </c:tx>
          <c:invertIfNegative val="0"/>
          <c:cat>
            <c:multiLvlStrRef>
              <c:f>'16 親の数'!$B$2:$M$3</c:f>
              <c:multiLvlStrCache>
                <c:ptCount val="12"/>
                <c:lvl>
                  <c:pt idx="0">
                    <c:v>0</c:v>
                  </c:pt>
                  <c:pt idx="1">
                    <c:v>1</c:v>
                  </c:pt>
                  <c:pt idx="2">
                    <c:v>2</c:v>
                  </c:pt>
                  <c:pt idx="3">
                    <c:v>3</c:v>
                  </c:pt>
                  <c:pt idx="4">
                    <c:v>4</c:v>
                  </c:pt>
                  <c:pt idx="5">
                    <c:v>5+</c:v>
                  </c:pt>
                  <c:pt idx="6">
                    <c:v>0</c:v>
                  </c:pt>
                  <c:pt idx="7">
                    <c:v>1</c:v>
                  </c:pt>
                  <c:pt idx="8">
                    <c:v>2</c:v>
                  </c:pt>
                  <c:pt idx="9">
                    <c:v>3</c:v>
                  </c:pt>
                  <c:pt idx="10">
                    <c:v>4</c:v>
                  </c:pt>
                  <c:pt idx="11">
                    <c:v>5+</c:v>
                  </c:pt>
                </c:lvl>
                <c:lvl>
                  <c:pt idx="0">
                    <c:v>調布</c:v>
                  </c:pt>
                  <c:pt idx="6">
                    <c:v>調布以外</c:v>
                  </c:pt>
                </c:lvl>
              </c:multiLvlStrCache>
            </c:multiLvlStrRef>
          </c:cat>
          <c:val>
            <c:numRef>
              <c:f>'16 親の数'!$B$20:$M$20</c:f>
              <c:numCache>
                <c:formatCode>General</c:formatCode>
                <c:ptCount val="12"/>
                <c:pt idx="0">
                  <c:v>4</c:v>
                </c:pt>
                <c:pt idx="1">
                  <c:v>12</c:v>
                </c:pt>
                <c:pt idx="2">
                  <c:v>11</c:v>
                </c:pt>
                <c:pt idx="3">
                  <c:v>15</c:v>
                </c:pt>
                <c:pt idx="4">
                  <c:v>20</c:v>
                </c:pt>
                <c:pt idx="5">
                  <c:v>45</c:v>
                </c:pt>
                <c:pt idx="6">
                  <c:v>63</c:v>
                </c:pt>
                <c:pt idx="7">
                  <c:v>93</c:v>
                </c:pt>
                <c:pt idx="8">
                  <c:v>158</c:v>
                </c:pt>
                <c:pt idx="9">
                  <c:v>184</c:v>
                </c:pt>
                <c:pt idx="10">
                  <c:v>205</c:v>
                </c:pt>
                <c:pt idx="11">
                  <c:v>763</c:v>
                </c:pt>
              </c:numCache>
            </c:numRef>
          </c:val>
        </c:ser>
        <c:ser>
          <c:idx val="1"/>
          <c:order val="1"/>
          <c:tx>
            <c:strRef>
              <c:f>'16 親の数'!$A$21</c:f>
              <c:strCache>
                <c:ptCount val="1"/>
                <c:pt idx="0">
                  <c:v>1</c:v>
                </c:pt>
              </c:strCache>
            </c:strRef>
          </c:tx>
          <c:invertIfNegative val="0"/>
          <c:cat>
            <c:multiLvlStrRef>
              <c:f>'16 親の数'!$B$2:$M$3</c:f>
              <c:multiLvlStrCache>
                <c:ptCount val="12"/>
                <c:lvl>
                  <c:pt idx="0">
                    <c:v>0</c:v>
                  </c:pt>
                  <c:pt idx="1">
                    <c:v>1</c:v>
                  </c:pt>
                  <c:pt idx="2">
                    <c:v>2</c:v>
                  </c:pt>
                  <c:pt idx="3">
                    <c:v>3</c:v>
                  </c:pt>
                  <c:pt idx="4">
                    <c:v>4</c:v>
                  </c:pt>
                  <c:pt idx="5">
                    <c:v>5+</c:v>
                  </c:pt>
                  <c:pt idx="6">
                    <c:v>0</c:v>
                  </c:pt>
                  <c:pt idx="7">
                    <c:v>1</c:v>
                  </c:pt>
                  <c:pt idx="8">
                    <c:v>2</c:v>
                  </c:pt>
                  <c:pt idx="9">
                    <c:v>3</c:v>
                  </c:pt>
                  <c:pt idx="10">
                    <c:v>4</c:v>
                  </c:pt>
                  <c:pt idx="11">
                    <c:v>5+</c:v>
                  </c:pt>
                </c:lvl>
                <c:lvl>
                  <c:pt idx="0">
                    <c:v>調布</c:v>
                  </c:pt>
                  <c:pt idx="6">
                    <c:v>調布以外</c:v>
                  </c:pt>
                </c:lvl>
              </c:multiLvlStrCache>
            </c:multiLvlStrRef>
          </c:cat>
          <c:val>
            <c:numRef>
              <c:f>'16 親の数'!$B$21:$M$21</c:f>
              <c:numCache>
                <c:formatCode>General</c:formatCode>
                <c:ptCount val="12"/>
                <c:pt idx="0">
                  <c:v>1</c:v>
                </c:pt>
                <c:pt idx="1">
                  <c:v>3</c:v>
                </c:pt>
                <c:pt idx="2">
                  <c:v>1</c:v>
                </c:pt>
                <c:pt idx="3">
                  <c:v>2</c:v>
                </c:pt>
                <c:pt idx="4">
                  <c:v>2</c:v>
                </c:pt>
                <c:pt idx="5">
                  <c:v>3</c:v>
                </c:pt>
                <c:pt idx="6">
                  <c:v>7</c:v>
                </c:pt>
                <c:pt idx="7">
                  <c:v>12</c:v>
                </c:pt>
                <c:pt idx="8">
                  <c:v>26</c:v>
                </c:pt>
                <c:pt idx="9">
                  <c:v>26</c:v>
                </c:pt>
                <c:pt idx="10">
                  <c:v>21</c:v>
                </c:pt>
                <c:pt idx="11">
                  <c:v>59</c:v>
                </c:pt>
              </c:numCache>
            </c:numRef>
          </c:val>
        </c:ser>
        <c:ser>
          <c:idx val="2"/>
          <c:order val="2"/>
          <c:tx>
            <c:strRef>
              <c:f>'16 親の数'!$A$22</c:f>
              <c:strCache>
                <c:ptCount val="1"/>
                <c:pt idx="0">
                  <c:v>2</c:v>
                </c:pt>
              </c:strCache>
            </c:strRef>
          </c:tx>
          <c:invertIfNegative val="0"/>
          <c:cat>
            <c:multiLvlStrRef>
              <c:f>'16 親の数'!$B$2:$M$3</c:f>
              <c:multiLvlStrCache>
                <c:ptCount val="12"/>
                <c:lvl>
                  <c:pt idx="0">
                    <c:v>0</c:v>
                  </c:pt>
                  <c:pt idx="1">
                    <c:v>1</c:v>
                  </c:pt>
                  <c:pt idx="2">
                    <c:v>2</c:v>
                  </c:pt>
                  <c:pt idx="3">
                    <c:v>3</c:v>
                  </c:pt>
                  <c:pt idx="4">
                    <c:v>4</c:v>
                  </c:pt>
                  <c:pt idx="5">
                    <c:v>5+</c:v>
                  </c:pt>
                  <c:pt idx="6">
                    <c:v>0</c:v>
                  </c:pt>
                  <c:pt idx="7">
                    <c:v>1</c:v>
                  </c:pt>
                  <c:pt idx="8">
                    <c:v>2</c:v>
                  </c:pt>
                  <c:pt idx="9">
                    <c:v>3</c:v>
                  </c:pt>
                  <c:pt idx="10">
                    <c:v>4</c:v>
                  </c:pt>
                  <c:pt idx="11">
                    <c:v>5+</c:v>
                  </c:pt>
                </c:lvl>
                <c:lvl>
                  <c:pt idx="0">
                    <c:v>調布</c:v>
                  </c:pt>
                  <c:pt idx="6">
                    <c:v>調布以外</c:v>
                  </c:pt>
                </c:lvl>
              </c:multiLvlStrCache>
            </c:multiLvlStrRef>
          </c:cat>
          <c:val>
            <c:numRef>
              <c:f>'16 親の数'!$B$22:$M$22</c:f>
              <c:numCache>
                <c:formatCode>General</c:formatCode>
                <c:ptCount val="12"/>
                <c:pt idx="6">
                  <c:v>0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4</c:v>
                </c:pt>
              </c:numCache>
            </c:numRef>
          </c:val>
        </c:ser>
        <c:ser>
          <c:idx val="3"/>
          <c:order val="3"/>
          <c:tx>
            <c:strRef>
              <c:f>'16 親の数'!$A$23</c:f>
              <c:strCache>
                <c:ptCount val="1"/>
                <c:pt idx="0">
                  <c:v>3</c:v>
                </c:pt>
              </c:strCache>
            </c:strRef>
          </c:tx>
          <c:invertIfNegative val="0"/>
          <c:cat>
            <c:multiLvlStrRef>
              <c:f>'16 親の数'!$B$2:$M$3</c:f>
              <c:multiLvlStrCache>
                <c:ptCount val="12"/>
                <c:lvl>
                  <c:pt idx="0">
                    <c:v>0</c:v>
                  </c:pt>
                  <c:pt idx="1">
                    <c:v>1</c:v>
                  </c:pt>
                  <c:pt idx="2">
                    <c:v>2</c:v>
                  </c:pt>
                  <c:pt idx="3">
                    <c:v>3</c:v>
                  </c:pt>
                  <c:pt idx="4">
                    <c:v>4</c:v>
                  </c:pt>
                  <c:pt idx="5">
                    <c:v>5+</c:v>
                  </c:pt>
                  <c:pt idx="6">
                    <c:v>0</c:v>
                  </c:pt>
                  <c:pt idx="7">
                    <c:v>1</c:v>
                  </c:pt>
                  <c:pt idx="8">
                    <c:v>2</c:v>
                  </c:pt>
                  <c:pt idx="9">
                    <c:v>3</c:v>
                  </c:pt>
                  <c:pt idx="10">
                    <c:v>4</c:v>
                  </c:pt>
                  <c:pt idx="11">
                    <c:v>5+</c:v>
                  </c:pt>
                </c:lvl>
                <c:lvl>
                  <c:pt idx="0">
                    <c:v>調布</c:v>
                  </c:pt>
                  <c:pt idx="6">
                    <c:v>調布以外</c:v>
                  </c:pt>
                </c:lvl>
              </c:multiLvlStrCache>
            </c:multiLvlStrRef>
          </c:cat>
          <c:val>
            <c:numRef>
              <c:f>'16 親の数'!$B$23:$M$23</c:f>
              <c:numCache>
                <c:formatCode>General</c:formatCode>
                <c:ptCount val="12"/>
                <c:pt idx="6">
                  <c:v>1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</c:ser>
        <c:ser>
          <c:idx val="4"/>
          <c:order val="4"/>
          <c:tx>
            <c:strRef>
              <c:f>'16 親の数'!$A$24</c:f>
              <c:strCache>
                <c:ptCount val="1"/>
                <c:pt idx="0">
                  <c:v>4</c:v>
                </c:pt>
              </c:strCache>
            </c:strRef>
          </c:tx>
          <c:invertIfNegative val="0"/>
          <c:cat>
            <c:multiLvlStrRef>
              <c:f>'16 親の数'!$B$2:$M$3</c:f>
              <c:multiLvlStrCache>
                <c:ptCount val="12"/>
                <c:lvl>
                  <c:pt idx="0">
                    <c:v>0</c:v>
                  </c:pt>
                  <c:pt idx="1">
                    <c:v>1</c:v>
                  </c:pt>
                  <c:pt idx="2">
                    <c:v>2</c:v>
                  </c:pt>
                  <c:pt idx="3">
                    <c:v>3</c:v>
                  </c:pt>
                  <c:pt idx="4">
                    <c:v>4</c:v>
                  </c:pt>
                  <c:pt idx="5">
                    <c:v>5+</c:v>
                  </c:pt>
                  <c:pt idx="6">
                    <c:v>0</c:v>
                  </c:pt>
                  <c:pt idx="7">
                    <c:v>1</c:v>
                  </c:pt>
                  <c:pt idx="8">
                    <c:v>2</c:v>
                  </c:pt>
                  <c:pt idx="9">
                    <c:v>3</c:v>
                  </c:pt>
                  <c:pt idx="10">
                    <c:v>4</c:v>
                  </c:pt>
                  <c:pt idx="11">
                    <c:v>5+</c:v>
                  </c:pt>
                </c:lvl>
                <c:lvl>
                  <c:pt idx="0">
                    <c:v>調布</c:v>
                  </c:pt>
                  <c:pt idx="6">
                    <c:v>調布以外</c:v>
                  </c:pt>
                </c:lvl>
              </c:multiLvlStrCache>
            </c:multiLvlStrRef>
          </c:cat>
          <c:val>
            <c:numRef>
              <c:f>'16 親の数'!$B$24:$M$24</c:f>
              <c:numCache>
                <c:formatCode>General</c:formatCode>
                <c:ptCount val="12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26790712"/>
        <c:axId val="324597752"/>
      </c:barChart>
      <c:catAx>
        <c:axId val="32679071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ja-JP" altLang="en-US"/>
                  <a:t>兄弟姉妹の人数</a:t>
                </a:r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crossAx val="324597752"/>
        <c:crosses val="autoZero"/>
        <c:auto val="1"/>
        <c:lblAlgn val="ctr"/>
        <c:lblOffset val="100"/>
        <c:noMultiLvlLbl val="0"/>
      </c:catAx>
      <c:valAx>
        <c:axId val="32459775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32679071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'16 孫の数'!$A$4</c:f>
              <c:strCache>
                <c:ptCount val="1"/>
                <c:pt idx="0">
                  <c:v>0</c:v>
                </c:pt>
              </c:strCache>
            </c:strRef>
          </c:tx>
          <c:invertIfNegative val="0"/>
          <c:cat>
            <c:multiLvlStrRef>
              <c:f>'16 孫の数'!$B$2:$M$3</c:f>
              <c:multiLvlStrCache>
                <c:ptCount val="12"/>
                <c:lvl>
                  <c:pt idx="0">
                    <c:v>0</c:v>
                  </c:pt>
                  <c:pt idx="1">
                    <c:v>1</c:v>
                  </c:pt>
                  <c:pt idx="2">
                    <c:v>2</c:v>
                  </c:pt>
                  <c:pt idx="3">
                    <c:v>3</c:v>
                  </c:pt>
                  <c:pt idx="4">
                    <c:v>4</c:v>
                  </c:pt>
                  <c:pt idx="5">
                    <c:v>5+</c:v>
                  </c:pt>
                  <c:pt idx="6">
                    <c:v>0</c:v>
                  </c:pt>
                  <c:pt idx="7">
                    <c:v>1</c:v>
                  </c:pt>
                  <c:pt idx="8">
                    <c:v>2</c:v>
                  </c:pt>
                  <c:pt idx="9">
                    <c:v>3</c:v>
                  </c:pt>
                  <c:pt idx="10">
                    <c:v>4</c:v>
                  </c:pt>
                  <c:pt idx="11">
                    <c:v>5+</c:v>
                  </c:pt>
                </c:lvl>
                <c:lvl>
                  <c:pt idx="0">
                    <c:v>調布</c:v>
                  </c:pt>
                  <c:pt idx="6">
                    <c:v>調布以外</c:v>
                  </c:pt>
                </c:lvl>
              </c:multiLvlStrCache>
            </c:multiLvlStrRef>
          </c:cat>
          <c:val>
            <c:numRef>
              <c:f>'16 孫の数'!$B$4:$M$4</c:f>
              <c:numCache>
                <c:formatCode>General</c:formatCode>
                <c:ptCount val="12"/>
                <c:pt idx="0">
                  <c:v>3</c:v>
                </c:pt>
                <c:pt idx="1">
                  <c:v>9</c:v>
                </c:pt>
                <c:pt idx="2">
                  <c:v>12</c:v>
                </c:pt>
                <c:pt idx="3">
                  <c:v>4</c:v>
                </c:pt>
                <c:pt idx="4">
                  <c:v>1</c:v>
                </c:pt>
                <c:pt idx="6">
                  <c:v>13</c:v>
                </c:pt>
                <c:pt idx="7">
                  <c:v>92</c:v>
                </c:pt>
                <c:pt idx="8">
                  <c:v>85</c:v>
                </c:pt>
                <c:pt idx="9">
                  <c:v>31</c:v>
                </c:pt>
                <c:pt idx="10">
                  <c:v>21</c:v>
                </c:pt>
                <c:pt idx="11">
                  <c:v>17</c:v>
                </c:pt>
              </c:numCache>
            </c:numRef>
          </c:val>
        </c:ser>
        <c:ser>
          <c:idx val="1"/>
          <c:order val="1"/>
          <c:tx>
            <c:strRef>
              <c:f>'16 孫の数'!$A$5</c:f>
              <c:strCache>
                <c:ptCount val="1"/>
                <c:pt idx="0">
                  <c:v>1-2</c:v>
                </c:pt>
              </c:strCache>
            </c:strRef>
          </c:tx>
          <c:invertIfNegative val="0"/>
          <c:cat>
            <c:multiLvlStrRef>
              <c:f>'16 孫の数'!$B$2:$M$3</c:f>
              <c:multiLvlStrCache>
                <c:ptCount val="12"/>
                <c:lvl>
                  <c:pt idx="0">
                    <c:v>0</c:v>
                  </c:pt>
                  <c:pt idx="1">
                    <c:v>1</c:v>
                  </c:pt>
                  <c:pt idx="2">
                    <c:v>2</c:v>
                  </c:pt>
                  <c:pt idx="3">
                    <c:v>3</c:v>
                  </c:pt>
                  <c:pt idx="4">
                    <c:v>4</c:v>
                  </c:pt>
                  <c:pt idx="5">
                    <c:v>5+</c:v>
                  </c:pt>
                  <c:pt idx="6">
                    <c:v>0</c:v>
                  </c:pt>
                  <c:pt idx="7">
                    <c:v>1</c:v>
                  </c:pt>
                  <c:pt idx="8">
                    <c:v>2</c:v>
                  </c:pt>
                  <c:pt idx="9">
                    <c:v>3</c:v>
                  </c:pt>
                  <c:pt idx="10">
                    <c:v>4</c:v>
                  </c:pt>
                  <c:pt idx="11">
                    <c:v>5+</c:v>
                  </c:pt>
                </c:lvl>
                <c:lvl>
                  <c:pt idx="0">
                    <c:v>調布</c:v>
                  </c:pt>
                  <c:pt idx="6">
                    <c:v>調布以外</c:v>
                  </c:pt>
                </c:lvl>
              </c:multiLvlStrCache>
            </c:multiLvlStrRef>
          </c:cat>
          <c:val>
            <c:numRef>
              <c:f>'16 孫の数'!$B$5:$M$5</c:f>
              <c:numCache>
                <c:formatCode>General</c:formatCode>
                <c:ptCount val="12"/>
                <c:pt idx="0">
                  <c:v>0</c:v>
                </c:pt>
                <c:pt idx="1">
                  <c:v>2</c:v>
                </c:pt>
                <c:pt idx="2">
                  <c:v>1</c:v>
                </c:pt>
                <c:pt idx="3">
                  <c:v>0</c:v>
                </c:pt>
                <c:pt idx="4">
                  <c:v>2</c:v>
                </c:pt>
                <c:pt idx="6">
                  <c:v>4</c:v>
                </c:pt>
                <c:pt idx="7">
                  <c:v>34</c:v>
                </c:pt>
                <c:pt idx="8">
                  <c:v>26</c:v>
                </c:pt>
                <c:pt idx="9">
                  <c:v>12</c:v>
                </c:pt>
                <c:pt idx="10">
                  <c:v>5</c:v>
                </c:pt>
                <c:pt idx="11">
                  <c:v>3</c:v>
                </c:pt>
              </c:numCache>
            </c:numRef>
          </c:val>
        </c:ser>
        <c:ser>
          <c:idx val="2"/>
          <c:order val="2"/>
          <c:tx>
            <c:strRef>
              <c:f>'16 孫の数'!$A$6</c:f>
              <c:strCache>
                <c:ptCount val="1"/>
                <c:pt idx="0">
                  <c:v>3-4</c:v>
                </c:pt>
              </c:strCache>
            </c:strRef>
          </c:tx>
          <c:invertIfNegative val="0"/>
          <c:cat>
            <c:multiLvlStrRef>
              <c:f>'16 孫の数'!$B$2:$M$3</c:f>
              <c:multiLvlStrCache>
                <c:ptCount val="12"/>
                <c:lvl>
                  <c:pt idx="0">
                    <c:v>0</c:v>
                  </c:pt>
                  <c:pt idx="1">
                    <c:v>1</c:v>
                  </c:pt>
                  <c:pt idx="2">
                    <c:v>2</c:v>
                  </c:pt>
                  <c:pt idx="3">
                    <c:v>3</c:v>
                  </c:pt>
                  <c:pt idx="4">
                    <c:v>4</c:v>
                  </c:pt>
                  <c:pt idx="5">
                    <c:v>5+</c:v>
                  </c:pt>
                  <c:pt idx="6">
                    <c:v>0</c:v>
                  </c:pt>
                  <c:pt idx="7">
                    <c:v>1</c:v>
                  </c:pt>
                  <c:pt idx="8">
                    <c:v>2</c:v>
                  </c:pt>
                  <c:pt idx="9">
                    <c:v>3</c:v>
                  </c:pt>
                  <c:pt idx="10">
                    <c:v>4</c:v>
                  </c:pt>
                  <c:pt idx="11">
                    <c:v>5+</c:v>
                  </c:pt>
                </c:lvl>
                <c:lvl>
                  <c:pt idx="0">
                    <c:v>調布</c:v>
                  </c:pt>
                  <c:pt idx="6">
                    <c:v>調布以外</c:v>
                  </c:pt>
                </c:lvl>
              </c:multiLvlStrCache>
            </c:multiLvlStrRef>
          </c:cat>
          <c:val>
            <c:numRef>
              <c:f>'16 孫の数'!$B$6:$M$6</c:f>
              <c:numCache>
                <c:formatCode>General</c:formatCode>
                <c:ptCount val="12"/>
                <c:pt idx="0">
                  <c:v>1</c:v>
                </c:pt>
                <c:pt idx="1">
                  <c:v>0</c:v>
                </c:pt>
                <c:pt idx="2">
                  <c:v>1</c:v>
                </c:pt>
                <c:pt idx="3">
                  <c:v>0</c:v>
                </c:pt>
                <c:pt idx="4">
                  <c:v>0</c:v>
                </c:pt>
                <c:pt idx="6">
                  <c:v>2</c:v>
                </c:pt>
                <c:pt idx="7">
                  <c:v>12</c:v>
                </c:pt>
                <c:pt idx="8">
                  <c:v>9</c:v>
                </c:pt>
                <c:pt idx="9">
                  <c:v>9</c:v>
                </c:pt>
                <c:pt idx="10">
                  <c:v>1</c:v>
                </c:pt>
                <c:pt idx="11">
                  <c:v>11</c:v>
                </c:pt>
              </c:numCache>
            </c:numRef>
          </c:val>
        </c:ser>
        <c:ser>
          <c:idx val="3"/>
          <c:order val="3"/>
          <c:tx>
            <c:strRef>
              <c:f>'16 孫の数'!$A$7</c:f>
              <c:strCache>
                <c:ptCount val="1"/>
                <c:pt idx="0">
                  <c:v>5-6</c:v>
                </c:pt>
              </c:strCache>
            </c:strRef>
          </c:tx>
          <c:invertIfNegative val="0"/>
          <c:cat>
            <c:multiLvlStrRef>
              <c:f>'16 孫の数'!$B$2:$M$3</c:f>
              <c:multiLvlStrCache>
                <c:ptCount val="12"/>
                <c:lvl>
                  <c:pt idx="0">
                    <c:v>0</c:v>
                  </c:pt>
                  <c:pt idx="1">
                    <c:v>1</c:v>
                  </c:pt>
                  <c:pt idx="2">
                    <c:v>2</c:v>
                  </c:pt>
                  <c:pt idx="3">
                    <c:v>3</c:v>
                  </c:pt>
                  <c:pt idx="4">
                    <c:v>4</c:v>
                  </c:pt>
                  <c:pt idx="5">
                    <c:v>5+</c:v>
                  </c:pt>
                  <c:pt idx="6">
                    <c:v>0</c:v>
                  </c:pt>
                  <c:pt idx="7">
                    <c:v>1</c:v>
                  </c:pt>
                  <c:pt idx="8">
                    <c:v>2</c:v>
                  </c:pt>
                  <c:pt idx="9">
                    <c:v>3</c:v>
                  </c:pt>
                  <c:pt idx="10">
                    <c:v>4</c:v>
                  </c:pt>
                  <c:pt idx="11">
                    <c:v>5+</c:v>
                  </c:pt>
                </c:lvl>
                <c:lvl>
                  <c:pt idx="0">
                    <c:v>調布</c:v>
                  </c:pt>
                  <c:pt idx="6">
                    <c:v>調布以外</c:v>
                  </c:pt>
                </c:lvl>
              </c:multiLvlStrCache>
            </c:multiLvlStrRef>
          </c:cat>
          <c:val>
            <c:numRef>
              <c:f>'16 孫の数'!$B$7:$M$7</c:f>
              <c:numCache>
                <c:formatCode>General</c:formatCode>
                <c:ptCount val="12"/>
                <c:pt idx="6">
                  <c:v>5</c:v>
                </c:pt>
                <c:pt idx="7">
                  <c:v>7</c:v>
                </c:pt>
                <c:pt idx="8">
                  <c:v>5</c:v>
                </c:pt>
                <c:pt idx="9">
                  <c:v>3</c:v>
                </c:pt>
                <c:pt idx="10">
                  <c:v>2</c:v>
                </c:pt>
                <c:pt idx="11">
                  <c:v>3</c:v>
                </c:pt>
              </c:numCache>
            </c:numRef>
          </c:val>
        </c:ser>
        <c:ser>
          <c:idx val="4"/>
          <c:order val="4"/>
          <c:tx>
            <c:strRef>
              <c:f>'16 孫の数'!$A$8</c:f>
              <c:strCache>
                <c:ptCount val="1"/>
                <c:pt idx="0">
                  <c:v>7+</c:v>
                </c:pt>
              </c:strCache>
            </c:strRef>
          </c:tx>
          <c:invertIfNegative val="0"/>
          <c:cat>
            <c:multiLvlStrRef>
              <c:f>'16 孫の数'!$B$2:$M$3</c:f>
              <c:multiLvlStrCache>
                <c:ptCount val="12"/>
                <c:lvl>
                  <c:pt idx="0">
                    <c:v>0</c:v>
                  </c:pt>
                  <c:pt idx="1">
                    <c:v>1</c:v>
                  </c:pt>
                  <c:pt idx="2">
                    <c:v>2</c:v>
                  </c:pt>
                  <c:pt idx="3">
                    <c:v>3</c:v>
                  </c:pt>
                  <c:pt idx="4">
                    <c:v>4</c:v>
                  </c:pt>
                  <c:pt idx="5">
                    <c:v>5+</c:v>
                  </c:pt>
                  <c:pt idx="6">
                    <c:v>0</c:v>
                  </c:pt>
                  <c:pt idx="7">
                    <c:v>1</c:v>
                  </c:pt>
                  <c:pt idx="8">
                    <c:v>2</c:v>
                  </c:pt>
                  <c:pt idx="9">
                    <c:v>3</c:v>
                  </c:pt>
                  <c:pt idx="10">
                    <c:v>4</c:v>
                  </c:pt>
                  <c:pt idx="11">
                    <c:v>5+</c:v>
                  </c:pt>
                </c:lvl>
                <c:lvl>
                  <c:pt idx="0">
                    <c:v>調布</c:v>
                  </c:pt>
                  <c:pt idx="6">
                    <c:v>調布以外</c:v>
                  </c:pt>
                </c:lvl>
              </c:multiLvlStrCache>
            </c:multiLvlStrRef>
          </c:cat>
          <c:val>
            <c:numRef>
              <c:f>'16 孫の数'!$B$8:$M$8</c:f>
              <c:numCache>
                <c:formatCode>General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0</c:v>
                </c:pt>
                <c:pt idx="6">
                  <c:v>1</c:v>
                </c:pt>
                <c:pt idx="7">
                  <c:v>7</c:v>
                </c:pt>
                <c:pt idx="8">
                  <c:v>10</c:v>
                </c:pt>
                <c:pt idx="9">
                  <c:v>3</c:v>
                </c:pt>
                <c:pt idx="10">
                  <c:v>5</c:v>
                </c:pt>
                <c:pt idx="11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24600104"/>
        <c:axId val="324598144"/>
      </c:barChart>
      <c:catAx>
        <c:axId val="32460010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ja-JP" altLang="en-US"/>
                  <a:t>兄弟姉妹の人数</a:t>
                </a:r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crossAx val="324598144"/>
        <c:crosses val="autoZero"/>
        <c:auto val="1"/>
        <c:lblAlgn val="ctr"/>
        <c:lblOffset val="100"/>
        <c:noMultiLvlLbl val="0"/>
      </c:catAx>
      <c:valAx>
        <c:axId val="32459814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32460010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'16 孫の数'!$A$12</c:f>
              <c:strCache>
                <c:ptCount val="1"/>
                <c:pt idx="0">
                  <c:v>0</c:v>
                </c:pt>
              </c:strCache>
            </c:strRef>
          </c:tx>
          <c:invertIfNegative val="0"/>
          <c:cat>
            <c:multiLvlStrRef>
              <c:f>'16 孫の数'!$B$2:$M$3</c:f>
              <c:multiLvlStrCache>
                <c:ptCount val="12"/>
                <c:lvl>
                  <c:pt idx="0">
                    <c:v>0</c:v>
                  </c:pt>
                  <c:pt idx="1">
                    <c:v>1</c:v>
                  </c:pt>
                  <c:pt idx="2">
                    <c:v>2</c:v>
                  </c:pt>
                  <c:pt idx="3">
                    <c:v>3</c:v>
                  </c:pt>
                  <c:pt idx="4">
                    <c:v>4</c:v>
                  </c:pt>
                  <c:pt idx="5">
                    <c:v>5+</c:v>
                  </c:pt>
                  <c:pt idx="6">
                    <c:v>0</c:v>
                  </c:pt>
                  <c:pt idx="7">
                    <c:v>1</c:v>
                  </c:pt>
                  <c:pt idx="8">
                    <c:v>2</c:v>
                  </c:pt>
                  <c:pt idx="9">
                    <c:v>3</c:v>
                  </c:pt>
                  <c:pt idx="10">
                    <c:v>4</c:v>
                  </c:pt>
                  <c:pt idx="11">
                    <c:v>5+</c:v>
                  </c:pt>
                </c:lvl>
                <c:lvl>
                  <c:pt idx="0">
                    <c:v>調布</c:v>
                  </c:pt>
                  <c:pt idx="6">
                    <c:v>調布以外</c:v>
                  </c:pt>
                </c:lvl>
              </c:multiLvlStrCache>
            </c:multiLvlStrRef>
          </c:cat>
          <c:val>
            <c:numRef>
              <c:f>'16 孫の数'!$B$12:$M$12</c:f>
              <c:numCache>
                <c:formatCode>General</c:formatCode>
                <c:ptCount val="12"/>
                <c:pt idx="0">
                  <c:v>1</c:v>
                </c:pt>
                <c:pt idx="1">
                  <c:v>8</c:v>
                </c:pt>
                <c:pt idx="2">
                  <c:v>10</c:v>
                </c:pt>
                <c:pt idx="3">
                  <c:v>1</c:v>
                </c:pt>
                <c:pt idx="4">
                  <c:v>0</c:v>
                </c:pt>
                <c:pt idx="5">
                  <c:v>4</c:v>
                </c:pt>
                <c:pt idx="6">
                  <c:v>20</c:v>
                </c:pt>
                <c:pt idx="7">
                  <c:v>62</c:v>
                </c:pt>
                <c:pt idx="8">
                  <c:v>87</c:v>
                </c:pt>
                <c:pt idx="9">
                  <c:v>60</c:v>
                </c:pt>
                <c:pt idx="10">
                  <c:v>51</c:v>
                </c:pt>
                <c:pt idx="11">
                  <c:v>56</c:v>
                </c:pt>
              </c:numCache>
            </c:numRef>
          </c:val>
        </c:ser>
        <c:ser>
          <c:idx val="1"/>
          <c:order val="1"/>
          <c:tx>
            <c:strRef>
              <c:f>'16 孫の数'!$A$13</c:f>
              <c:strCache>
                <c:ptCount val="1"/>
                <c:pt idx="0">
                  <c:v>1</c:v>
                </c:pt>
              </c:strCache>
            </c:strRef>
          </c:tx>
          <c:invertIfNegative val="0"/>
          <c:cat>
            <c:multiLvlStrRef>
              <c:f>'16 孫の数'!$B$2:$M$3</c:f>
              <c:multiLvlStrCache>
                <c:ptCount val="12"/>
                <c:lvl>
                  <c:pt idx="0">
                    <c:v>0</c:v>
                  </c:pt>
                  <c:pt idx="1">
                    <c:v>1</c:v>
                  </c:pt>
                  <c:pt idx="2">
                    <c:v>2</c:v>
                  </c:pt>
                  <c:pt idx="3">
                    <c:v>3</c:v>
                  </c:pt>
                  <c:pt idx="4">
                    <c:v>4</c:v>
                  </c:pt>
                  <c:pt idx="5">
                    <c:v>5+</c:v>
                  </c:pt>
                  <c:pt idx="6">
                    <c:v>0</c:v>
                  </c:pt>
                  <c:pt idx="7">
                    <c:v>1</c:v>
                  </c:pt>
                  <c:pt idx="8">
                    <c:v>2</c:v>
                  </c:pt>
                  <c:pt idx="9">
                    <c:v>3</c:v>
                  </c:pt>
                  <c:pt idx="10">
                    <c:v>4</c:v>
                  </c:pt>
                  <c:pt idx="11">
                    <c:v>5+</c:v>
                  </c:pt>
                </c:lvl>
                <c:lvl>
                  <c:pt idx="0">
                    <c:v>調布</c:v>
                  </c:pt>
                  <c:pt idx="6">
                    <c:v>調布以外</c:v>
                  </c:pt>
                </c:lvl>
              </c:multiLvlStrCache>
            </c:multiLvlStrRef>
          </c:cat>
          <c:val>
            <c:numRef>
              <c:f>'16 孫の数'!$B$13:$M$13</c:f>
              <c:numCache>
                <c:formatCode>General</c:formatCode>
                <c:ptCount val="12"/>
                <c:pt idx="0">
                  <c:v>0</c:v>
                </c:pt>
                <c:pt idx="1">
                  <c:v>3</c:v>
                </c:pt>
                <c:pt idx="2">
                  <c:v>7</c:v>
                </c:pt>
                <c:pt idx="3">
                  <c:v>6</c:v>
                </c:pt>
                <c:pt idx="4">
                  <c:v>2</c:v>
                </c:pt>
                <c:pt idx="5">
                  <c:v>4</c:v>
                </c:pt>
                <c:pt idx="6">
                  <c:v>11</c:v>
                </c:pt>
                <c:pt idx="7">
                  <c:v>34</c:v>
                </c:pt>
                <c:pt idx="8">
                  <c:v>81</c:v>
                </c:pt>
                <c:pt idx="9">
                  <c:v>54</c:v>
                </c:pt>
                <c:pt idx="10">
                  <c:v>32</c:v>
                </c:pt>
                <c:pt idx="11">
                  <c:v>64</c:v>
                </c:pt>
              </c:numCache>
            </c:numRef>
          </c:val>
        </c:ser>
        <c:ser>
          <c:idx val="2"/>
          <c:order val="2"/>
          <c:tx>
            <c:strRef>
              <c:f>'16 孫の数'!$A$14</c:f>
              <c:strCache>
                <c:ptCount val="1"/>
                <c:pt idx="0">
                  <c:v>2</c:v>
                </c:pt>
              </c:strCache>
            </c:strRef>
          </c:tx>
          <c:invertIfNegative val="0"/>
          <c:cat>
            <c:multiLvlStrRef>
              <c:f>'16 孫の数'!$B$2:$M$3</c:f>
              <c:multiLvlStrCache>
                <c:ptCount val="12"/>
                <c:lvl>
                  <c:pt idx="0">
                    <c:v>0</c:v>
                  </c:pt>
                  <c:pt idx="1">
                    <c:v>1</c:v>
                  </c:pt>
                  <c:pt idx="2">
                    <c:v>2</c:v>
                  </c:pt>
                  <c:pt idx="3">
                    <c:v>3</c:v>
                  </c:pt>
                  <c:pt idx="4">
                    <c:v>4</c:v>
                  </c:pt>
                  <c:pt idx="5">
                    <c:v>5+</c:v>
                  </c:pt>
                  <c:pt idx="6">
                    <c:v>0</c:v>
                  </c:pt>
                  <c:pt idx="7">
                    <c:v>1</c:v>
                  </c:pt>
                  <c:pt idx="8">
                    <c:v>2</c:v>
                  </c:pt>
                  <c:pt idx="9">
                    <c:v>3</c:v>
                  </c:pt>
                  <c:pt idx="10">
                    <c:v>4</c:v>
                  </c:pt>
                  <c:pt idx="11">
                    <c:v>5+</c:v>
                  </c:pt>
                </c:lvl>
                <c:lvl>
                  <c:pt idx="0">
                    <c:v>調布</c:v>
                  </c:pt>
                  <c:pt idx="6">
                    <c:v>調布以外</c:v>
                  </c:pt>
                </c:lvl>
              </c:multiLvlStrCache>
            </c:multiLvlStrRef>
          </c:cat>
          <c:val>
            <c:numRef>
              <c:f>'16 孫の数'!$B$14:$M$14</c:f>
              <c:numCache>
                <c:formatCode>General</c:formatCode>
                <c:ptCount val="12"/>
                <c:pt idx="0">
                  <c:v>1</c:v>
                </c:pt>
                <c:pt idx="1">
                  <c:v>7</c:v>
                </c:pt>
                <c:pt idx="2">
                  <c:v>1</c:v>
                </c:pt>
                <c:pt idx="3">
                  <c:v>11</c:v>
                </c:pt>
                <c:pt idx="4">
                  <c:v>7</c:v>
                </c:pt>
                <c:pt idx="5">
                  <c:v>2</c:v>
                </c:pt>
                <c:pt idx="6">
                  <c:v>14</c:v>
                </c:pt>
                <c:pt idx="7">
                  <c:v>57</c:v>
                </c:pt>
                <c:pt idx="8">
                  <c:v>73</c:v>
                </c:pt>
                <c:pt idx="9">
                  <c:v>53</c:v>
                </c:pt>
                <c:pt idx="10">
                  <c:v>33</c:v>
                </c:pt>
                <c:pt idx="11">
                  <c:v>64</c:v>
                </c:pt>
              </c:numCache>
            </c:numRef>
          </c:val>
        </c:ser>
        <c:ser>
          <c:idx val="3"/>
          <c:order val="3"/>
          <c:tx>
            <c:strRef>
              <c:f>'16 孫の数'!$A$15</c:f>
              <c:strCache>
                <c:ptCount val="1"/>
                <c:pt idx="0">
                  <c:v>3</c:v>
                </c:pt>
              </c:strCache>
            </c:strRef>
          </c:tx>
          <c:invertIfNegative val="0"/>
          <c:cat>
            <c:multiLvlStrRef>
              <c:f>'16 孫の数'!$B$2:$M$3</c:f>
              <c:multiLvlStrCache>
                <c:ptCount val="12"/>
                <c:lvl>
                  <c:pt idx="0">
                    <c:v>0</c:v>
                  </c:pt>
                  <c:pt idx="1">
                    <c:v>1</c:v>
                  </c:pt>
                  <c:pt idx="2">
                    <c:v>2</c:v>
                  </c:pt>
                  <c:pt idx="3">
                    <c:v>3</c:v>
                  </c:pt>
                  <c:pt idx="4">
                    <c:v>4</c:v>
                  </c:pt>
                  <c:pt idx="5">
                    <c:v>5+</c:v>
                  </c:pt>
                  <c:pt idx="6">
                    <c:v>0</c:v>
                  </c:pt>
                  <c:pt idx="7">
                    <c:v>1</c:v>
                  </c:pt>
                  <c:pt idx="8">
                    <c:v>2</c:v>
                  </c:pt>
                  <c:pt idx="9">
                    <c:v>3</c:v>
                  </c:pt>
                  <c:pt idx="10">
                    <c:v>4</c:v>
                  </c:pt>
                  <c:pt idx="11">
                    <c:v>5+</c:v>
                  </c:pt>
                </c:lvl>
                <c:lvl>
                  <c:pt idx="0">
                    <c:v>調布</c:v>
                  </c:pt>
                  <c:pt idx="6">
                    <c:v>調布以外</c:v>
                  </c:pt>
                </c:lvl>
              </c:multiLvlStrCache>
            </c:multiLvlStrRef>
          </c:cat>
          <c:val>
            <c:numRef>
              <c:f>'16 孫の数'!$B$15:$M$15</c:f>
              <c:numCache>
                <c:formatCode>General</c:formatCode>
                <c:ptCount val="12"/>
                <c:pt idx="0">
                  <c:v>2</c:v>
                </c:pt>
                <c:pt idx="1">
                  <c:v>0</c:v>
                </c:pt>
                <c:pt idx="2">
                  <c:v>5</c:v>
                </c:pt>
                <c:pt idx="3">
                  <c:v>4</c:v>
                </c:pt>
                <c:pt idx="4">
                  <c:v>2</c:v>
                </c:pt>
                <c:pt idx="5">
                  <c:v>0</c:v>
                </c:pt>
                <c:pt idx="6">
                  <c:v>12</c:v>
                </c:pt>
                <c:pt idx="7">
                  <c:v>23</c:v>
                </c:pt>
                <c:pt idx="8">
                  <c:v>36</c:v>
                </c:pt>
                <c:pt idx="9">
                  <c:v>31</c:v>
                </c:pt>
                <c:pt idx="10">
                  <c:v>35</c:v>
                </c:pt>
                <c:pt idx="11">
                  <c:v>60</c:v>
                </c:pt>
              </c:numCache>
            </c:numRef>
          </c:val>
        </c:ser>
        <c:ser>
          <c:idx val="4"/>
          <c:order val="4"/>
          <c:tx>
            <c:strRef>
              <c:f>'16 孫の数'!$A$16</c:f>
              <c:strCache>
                <c:ptCount val="1"/>
                <c:pt idx="0">
                  <c:v>4</c:v>
                </c:pt>
              </c:strCache>
            </c:strRef>
          </c:tx>
          <c:invertIfNegative val="0"/>
          <c:cat>
            <c:multiLvlStrRef>
              <c:f>'16 孫の数'!$B$2:$M$3</c:f>
              <c:multiLvlStrCache>
                <c:ptCount val="12"/>
                <c:lvl>
                  <c:pt idx="0">
                    <c:v>0</c:v>
                  </c:pt>
                  <c:pt idx="1">
                    <c:v>1</c:v>
                  </c:pt>
                  <c:pt idx="2">
                    <c:v>2</c:v>
                  </c:pt>
                  <c:pt idx="3">
                    <c:v>3</c:v>
                  </c:pt>
                  <c:pt idx="4">
                    <c:v>4</c:v>
                  </c:pt>
                  <c:pt idx="5">
                    <c:v>5+</c:v>
                  </c:pt>
                  <c:pt idx="6">
                    <c:v>0</c:v>
                  </c:pt>
                  <c:pt idx="7">
                    <c:v>1</c:v>
                  </c:pt>
                  <c:pt idx="8">
                    <c:v>2</c:v>
                  </c:pt>
                  <c:pt idx="9">
                    <c:v>3</c:v>
                  </c:pt>
                  <c:pt idx="10">
                    <c:v>4</c:v>
                  </c:pt>
                  <c:pt idx="11">
                    <c:v>5+</c:v>
                  </c:pt>
                </c:lvl>
                <c:lvl>
                  <c:pt idx="0">
                    <c:v>調布</c:v>
                  </c:pt>
                  <c:pt idx="6">
                    <c:v>調布以外</c:v>
                  </c:pt>
                </c:lvl>
              </c:multiLvlStrCache>
            </c:multiLvlStrRef>
          </c:cat>
          <c:val>
            <c:numRef>
              <c:f>'16 孫の数'!$B$16:$M$16</c:f>
              <c:numCache>
                <c:formatCode>General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3</c:v>
                </c:pt>
                <c:pt idx="3">
                  <c:v>1</c:v>
                </c:pt>
                <c:pt idx="4">
                  <c:v>2</c:v>
                </c:pt>
                <c:pt idx="5">
                  <c:v>2</c:v>
                </c:pt>
                <c:pt idx="6">
                  <c:v>9</c:v>
                </c:pt>
                <c:pt idx="7">
                  <c:v>32</c:v>
                </c:pt>
                <c:pt idx="8">
                  <c:v>63</c:v>
                </c:pt>
                <c:pt idx="9">
                  <c:v>73</c:v>
                </c:pt>
                <c:pt idx="10">
                  <c:v>46</c:v>
                </c:pt>
                <c:pt idx="11">
                  <c:v>73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24598536"/>
        <c:axId val="324601672"/>
      </c:barChart>
      <c:catAx>
        <c:axId val="32459853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ja-JP" altLang="en-US"/>
                  <a:t>兄弟姉妹の人数</a:t>
                </a:r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crossAx val="324601672"/>
        <c:crosses val="autoZero"/>
        <c:auto val="1"/>
        <c:lblAlgn val="ctr"/>
        <c:lblOffset val="100"/>
        <c:noMultiLvlLbl val="0"/>
      </c:catAx>
      <c:valAx>
        <c:axId val="32460167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32459853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'16 孫の数'!$A$20</c:f>
              <c:strCache>
                <c:ptCount val="1"/>
                <c:pt idx="0">
                  <c:v>0</c:v>
                </c:pt>
              </c:strCache>
            </c:strRef>
          </c:tx>
          <c:invertIfNegative val="0"/>
          <c:cat>
            <c:multiLvlStrRef>
              <c:f>'16 孫の数'!$B$2:$M$3</c:f>
              <c:multiLvlStrCache>
                <c:ptCount val="12"/>
                <c:lvl>
                  <c:pt idx="0">
                    <c:v>0</c:v>
                  </c:pt>
                  <c:pt idx="1">
                    <c:v>1</c:v>
                  </c:pt>
                  <c:pt idx="2">
                    <c:v>2</c:v>
                  </c:pt>
                  <c:pt idx="3">
                    <c:v>3</c:v>
                  </c:pt>
                  <c:pt idx="4">
                    <c:v>4</c:v>
                  </c:pt>
                  <c:pt idx="5">
                    <c:v>5+</c:v>
                  </c:pt>
                  <c:pt idx="6">
                    <c:v>0</c:v>
                  </c:pt>
                  <c:pt idx="7">
                    <c:v>1</c:v>
                  </c:pt>
                  <c:pt idx="8">
                    <c:v>2</c:v>
                  </c:pt>
                  <c:pt idx="9">
                    <c:v>3</c:v>
                  </c:pt>
                  <c:pt idx="10">
                    <c:v>4</c:v>
                  </c:pt>
                  <c:pt idx="11">
                    <c:v>5+</c:v>
                  </c:pt>
                </c:lvl>
                <c:lvl>
                  <c:pt idx="0">
                    <c:v>調布</c:v>
                  </c:pt>
                  <c:pt idx="6">
                    <c:v>調布以外</c:v>
                  </c:pt>
                </c:lvl>
              </c:multiLvlStrCache>
            </c:multiLvlStrRef>
          </c:cat>
          <c:val>
            <c:numRef>
              <c:f>'16 孫の数'!$B$20:$M$20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2</c:v>
                </c:pt>
                <c:pt idx="3">
                  <c:v>0</c:v>
                </c:pt>
                <c:pt idx="4">
                  <c:v>1</c:v>
                </c:pt>
                <c:pt idx="5">
                  <c:v>11</c:v>
                </c:pt>
                <c:pt idx="6">
                  <c:v>10</c:v>
                </c:pt>
                <c:pt idx="7">
                  <c:v>18</c:v>
                </c:pt>
                <c:pt idx="8">
                  <c:v>22</c:v>
                </c:pt>
                <c:pt idx="9">
                  <c:v>20</c:v>
                </c:pt>
                <c:pt idx="10">
                  <c:v>22</c:v>
                </c:pt>
                <c:pt idx="11">
                  <c:v>74</c:v>
                </c:pt>
              </c:numCache>
            </c:numRef>
          </c:val>
        </c:ser>
        <c:ser>
          <c:idx val="1"/>
          <c:order val="1"/>
          <c:tx>
            <c:strRef>
              <c:f>'16 孫の数'!$A$21</c:f>
              <c:strCache>
                <c:ptCount val="1"/>
                <c:pt idx="0">
                  <c:v>1</c:v>
                </c:pt>
              </c:strCache>
            </c:strRef>
          </c:tx>
          <c:invertIfNegative val="0"/>
          <c:cat>
            <c:multiLvlStrRef>
              <c:f>'16 孫の数'!$B$2:$M$3</c:f>
              <c:multiLvlStrCache>
                <c:ptCount val="12"/>
                <c:lvl>
                  <c:pt idx="0">
                    <c:v>0</c:v>
                  </c:pt>
                  <c:pt idx="1">
                    <c:v>1</c:v>
                  </c:pt>
                  <c:pt idx="2">
                    <c:v>2</c:v>
                  </c:pt>
                  <c:pt idx="3">
                    <c:v>3</c:v>
                  </c:pt>
                  <c:pt idx="4">
                    <c:v>4</c:v>
                  </c:pt>
                  <c:pt idx="5">
                    <c:v>5+</c:v>
                  </c:pt>
                  <c:pt idx="6">
                    <c:v>0</c:v>
                  </c:pt>
                  <c:pt idx="7">
                    <c:v>1</c:v>
                  </c:pt>
                  <c:pt idx="8">
                    <c:v>2</c:v>
                  </c:pt>
                  <c:pt idx="9">
                    <c:v>3</c:v>
                  </c:pt>
                  <c:pt idx="10">
                    <c:v>4</c:v>
                  </c:pt>
                  <c:pt idx="11">
                    <c:v>5+</c:v>
                  </c:pt>
                </c:lvl>
                <c:lvl>
                  <c:pt idx="0">
                    <c:v>調布</c:v>
                  </c:pt>
                  <c:pt idx="6">
                    <c:v>調布以外</c:v>
                  </c:pt>
                </c:lvl>
              </c:multiLvlStrCache>
            </c:multiLvlStrRef>
          </c:cat>
          <c:val>
            <c:numRef>
              <c:f>'16 孫の数'!$B$21:$M$21</c:f>
              <c:numCache>
                <c:formatCode>General</c:formatCode>
                <c:ptCount val="12"/>
                <c:pt idx="0">
                  <c:v>0</c:v>
                </c:pt>
                <c:pt idx="1">
                  <c:v>3</c:v>
                </c:pt>
                <c:pt idx="2">
                  <c:v>4</c:v>
                </c:pt>
                <c:pt idx="3">
                  <c:v>4</c:v>
                </c:pt>
                <c:pt idx="4">
                  <c:v>4</c:v>
                </c:pt>
                <c:pt idx="5">
                  <c:v>7</c:v>
                </c:pt>
                <c:pt idx="6">
                  <c:v>8</c:v>
                </c:pt>
                <c:pt idx="7">
                  <c:v>17</c:v>
                </c:pt>
                <c:pt idx="8">
                  <c:v>27</c:v>
                </c:pt>
                <c:pt idx="9">
                  <c:v>28</c:v>
                </c:pt>
                <c:pt idx="10">
                  <c:v>31</c:v>
                </c:pt>
                <c:pt idx="11">
                  <c:v>103</c:v>
                </c:pt>
              </c:numCache>
            </c:numRef>
          </c:val>
        </c:ser>
        <c:ser>
          <c:idx val="2"/>
          <c:order val="2"/>
          <c:tx>
            <c:strRef>
              <c:f>'16 孫の数'!$A$22</c:f>
              <c:strCache>
                <c:ptCount val="1"/>
                <c:pt idx="0">
                  <c:v>2</c:v>
                </c:pt>
              </c:strCache>
            </c:strRef>
          </c:tx>
          <c:invertIfNegative val="0"/>
          <c:cat>
            <c:multiLvlStrRef>
              <c:f>'16 孫の数'!$B$2:$M$3</c:f>
              <c:multiLvlStrCache>
                <c:ptCount val="12"/>
                <c:lvl>
                  <c:pt idx="0">
                    <c:v>0</c:v>
                  </c:pt>
                  <c:pt idx="1">
                    <c:v>1</c:v>
                  </c:pt>
                  <c:pt idx="2">
                    <c:v>2</c:v>
                  </c:pt>
                  <c:pt idx="3">
                    <c:v>3</c:v>
                  </c:pt>
                  <c:pt idx="4">
                    <c:v>4</c:v>
                  </c:pt>
                  <c:pt idx="5">
                    <c:v>5+</c:v>
                  </c:pt>
                  <c:pt idx="6">
                    <c:v>0</c:v>
                  </c:pt>
                  <c:pt idx="7">
                    <c:v>1</c:v>
                  </c:pt>
                  <c:pt idx="8">
                    <c:v>2</c:v>
                  </c:pt>
                  <c:pt idx="9">
                    <c:v>3</c:v>
                  </c:pt>
                  <c:pt idx="10">
                    <c:v>4</c:v>
                  </c:pt>
                  <c:pt idx="11">
                    <c:v>5+</c:v>
                  </c:pt>
                </c:lvl>
                <c:lvl>
                  <c:pt idx="0">
                    <c:v>調布</c:v>
                  </c:pt>
                  <c:pt idx="6">
                    <c:v>調布以外</c:v>
                  </c:pt>
                </c:lvl>
              </c:multiLvlStrCache>
            </c:multiLvlStrRef>
          </c:cat>
          <c:val>
            <c:numRef>
              <c:f>'16 孫の数'!$B$22:$M$22</c:f>
              <c:numCache>
                <c:formatCode>General</c:formatCode>
                <c:ptCount val="12"/>
                <c:pt idx="0">
                  <c:v>0</c:v>
                </c:pt>
                <c:pt idx="1">
                  <c:v>4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10</c:v>
                </c:pt>
                <c:pt idx="6">
                  <c:v>12</c:v>
                </c:pt>
                <c:pt idx="7">
                  <c:v>19</c:v>
                </c:pt>
                <c:pt idx="8">
                  <c:v>43</c:v>
                </c:pt>
                <c:pt idx="9">
                  <c:v>49</c:v>
                </c:pt>
                <c:pt idx="10">
                  <c:v>44</c:v>
                </c:pt>
                <c:pt idx="11">
                  <c:v>169</c:v>
                </c:pt>
              </c:numCache>
            </c:numRef>
          </c:val>
        </c:ser>
        <c:ser>
          <c:idx val="3"/>
          <c:order val="3"/>
          <c:tx>
            <c:strRef>
              <c:f>'16 孫の数'!$A$23</c:f>
              <c:strCache>
                <c:ptCount val="1"/>
                <c:pt idx="0">
                  <c:v>3</c:v>
                </c:pt>
              </c:strCache>
            </c:strRef>
          </c:tx>
          <c:invertIfNegative val="0"/>
          <c:cat>
            <c:multiLvlStrRef>
              <c:f>'16 孫の数'!$B$2:$M$3</c:f>
              <c:multiLvlStrCache>
                <c:ptCount val="12"/>
                <c:lvl>
                  <c:pt idx="0">
                    <c:v>0</c:v>
                  </c:pt>
                  <c:pt idx="1">
                    <c:v>1</c:v>
                  </c:pt>
                  <c:pt idx="2">
                    <c:v>2</c:v>
                  </c:pt>
                  <c:pt idx="3">
                    <c:v>3</c:v>
                  </c:pt>
                  <c:pt idx="4">
                    <c:v>4</c:v>
                  </c:pt>
                  <c:pt idx="5">
                    <c:v>5+</c:v>
                  </c:pt>
                  <c:pt idx="6">
                    <c:v>0</c:v>
                  </c:pt>
                  <c:pt idx="7">
                    <c:v>1</c:v>
                  </c:pt>
                  <c:pt idx="8">
                    <c:v>2</c:v>
                  </c:pt>
                  <c:pt idx="9">
                    <c:v>3</c:v>
                  </c:pt>
                  <c:pt idx="10">
                    <c:v>4</c:v>
                  </c:pt>
                  <c:pt idx="11">
                    <c:v>5+</c:v>
                  </c:pt>
                </c:lvl>
                <c:lvl>
                  <c:pt idx="0">
                    <c:v>調布</c:v>
                  </c:pt>
                  <c:pt idx="6">
                    <c:v>調布以外</c:v>
                  </c:pt>
                </c:lvl>
              </c:multiLvlStrCache>
            </c:multiLvlStrRef>
          </c:cat>
          <c:val>
            <c:numRef>
              <c:f>'16 孫の数'!$B$23:$M$23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1</c:v>
                </c:pt>
                <c:pt idx="3">
                  <c:v>4</c:v>
                </c:pt>
                <c:pt idx="4">
                  <c:v>2</c:v>
                </c:pt>
                <c:pt idx="5">
                  <c:v>5</c:v>
                </c:pt>
                <c:pt idx="6">
                  <c:v>11</c:v>
                </c:pt>
                <c:pt idx="7">
                  <c:v>16</c:v>
                </c:pt>
                <c:pt idx="8">
                  <c:v>17</c:v>
                </c:pt>
                <c:pt idx="9">
                  <c:v>22</c:v>
                </c:pt>
                <c:pt idx="10">
                  <c:v>35</c:v>
                </c:pt>
                <c:pt idx="11">
                  <c:v>120</c:v>
                </c:pt>
              </c:numCache>
            </c:numRef>
          </c:val>
        </c:ser>
        <c:ser>
          <c:idx val="4"/>
          <c:order val="4"/>
          <c:tx>
            <c:strRef>
              <c:f>'16 孫の数'!$A$24</c:f>
              <c:strCache>
                <c:ptCount val="1"/>
                <c:pt idx="0">
                  <c:v>4</c:v>
                </c:pt>
              </c:strCache>
            </c:strRef>
          </c:tx>
          <c:invertIfNegative val="0"/>
          <c:cat>
            <c:multiLvlStrRef>
              <c:f>'16 孫の数'!$B$2:$M$3</c:f>
              <c:multiLvlStrCache>
                <c:ptCount val="12"/>
                <c:lvl>
                  <c:pt idx="0">
                    <c:v>0</c:v>
                  </c:pt>
                  <c:pt idx="1">
                    <c:v>1</c:v>
                  </c:pt>
                  <c:pt idx="2">
                    <c:v>2</c:v>
                  </c:pt>
                  <c:pt idx="3">
                    <c:v>3</c:v>
                  </c:pt>
                  <c:pt idx="4">
                    <c:v>4</c:v>
                  </c:pt>
                  <c:pt idx="5">
                    <c:v>5+</c:v>
                  </c:pt>
                  <c:pt idx="6">
                    <c:v>0</c:v>
                  </c:pt>
                  <c:pt idx="7">
                    <c:v>1</c:v>
                  </c:pt>
                  <c:pt idx="8">
                    <c:v>2</c:v>
                  </c:pt>
                  <c:pt idx="9">
                    <c:v>3</c:v>
                  </c:pt>
                  <c:pt idx="10">
                    <c:v>4</c:v>
                  </c:pt>
                  <c:pt idx="11">
                    <c:v>5+</c:v>
                  </c:pt>
                </c:lvl>
                <c:lvl>
                  <c:pt idx="0">
                    <c:v>調布</c:v>
                  </c:pt>
                  <c:pt idx="6">
                    <c:v>調布以外</c:v>
                  </c:pt>
                </c:lvl>
              </c:multiLvlStrCache>
            </c:multiLvlStrRef>
          </c:cat>
          <c:val>
            <c:numRef>
              <c:f>'16 孫の数'!$B$24:$M$24</c:f>
              <c:numCache>
                <c:formatCode>General</c:formatCode>
                <c:ptCount val="12"/>
                <c:pt idx="0">
                  <c:v>0</c:v>
                </c:pt>
                <c:pt idx="1">
                  <c:v>2</c:v>
                </c:pt>
                <c:pt idx="2">
                  <c:v>0</c:v>
                </c:pt>
                <c:pt idx="3">
                  <c:v>3</c:v>
                </c:pt>
                <c:pt idx="4">
                  <c:v>6</c:v>
                </c:pt>
                <c:pt idx="5">
                  <c:v>6</c:v>
                </c:pt>
                <c:pt idx="6">
                  <c:v>25</c:v>
                </c:pt>
                <c:pt idx="7">
                  <c:v>30</c:v>
                </c:pt>
                <c:pt idx="8">
                  <c:v>61</c:v>
                </c:pt>
                <c:pt idx="9">
                  <c:v>78</c:v>
                </c:pt>
                <c:pt idx="10">
                  <c:v>84</c:v>
                </c:pt>
                <c:pt idx="11">
                  <c:v>303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24597360"/>
        <c:axId val="324598928"/>
      </c:barChart>
      <c:catAx>
        <c:axId val="32459736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ja-JP" altLang="en-US"/>
                  <a:t>兄弟姉妹の人数</a:t>
                </a:r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crossAx val="324598928"/>
        <c:crosses val="autoZero"/>
        <c:auto val="1"/>
        <c:lblAlgn val="ctr"/>
        <c:lblOffset val="100"/>
        <c:noMultiLvlLbl val="0"/>
      </c:catAx>
      <c:valAx>
        <c:axId val="32459892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32459736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'17 介護親人数'!$A$4</c:f>
              <c:strCache>
                <c:ptCount val="1"/>
                <c:pt idx="0">
                  <c:v>0</c:v>
                </c:pt>
              </c:strCache>
            </c:strRef>
          </c:tx>
          <c:invertIfNegative val="0"/>
          <c:cat>
            <c:multiLvlStrRef>
              <c:f>'17 介護親人数'!$B$2:$M$3</c:f>
              <c:multiLvlStrCache>
                <c:ptCount val="12"/>
                <c:lvl>
                  <c:pt idx="0">
                    <c:v>0</c:v>
                  </c:pt>
                  <c:pt idx="1">
                    <c:v>1</c:v>
                  </c:pt>
                  <c:pt idx="2">
                    <c:v>2</c:v>
                  </c:pt>
                  <c:pt idx="3">
                    <c:v>3</c:v>
                  </c:pt>
                  <c:pt idx="4">
                    <c:v>4</c:v>
                  </c:pt>
                  <c:pt idx="5">
                    <c:v>5+</c:v>
                  </c:pt>
                  <c:pt idx="6">
                    <c:v>0</c:v>
                  </c:pt>
                  <c:pt idx="7">
                    <c:v>1</c:v>
                  </c:pt>
                  <c:pt idx="8">
                    <c:v>2</c:v>
                  </c:pt>
                  <c:pt idx="9">
                    <c:v>3</c:v>
                  </c:pt>
                  <c:pt idx="10">
                    <c:v>4</c:v>
                  </c:pt>
                  <c:pt idx="11">
                    <c:v>5+</c:v>
                  </c:pt>
                </c:lvl>
                <c:lvl>
                  <c:pt idx="0">
                    <c:v>調布</c:v>
                  </c:pt>
                  <c:pt idx="6">
                    <c:v>調布以外</c:v>
                  </c:pt>
                </c:lvl>
              </c:multiLvlStrCache>
            </c:multiLvlStrRef>
          </c:cat>
          <c:val>
            <c:numRef>
              <c:f>'17 介護親人数'!$B$4:$M$4</c:f>
              <c:numCache>
                <c:formatCode>General</c:formatCode>
                <c:ptCount val="12"/>
                <c:pt idx="0">
                  <c:v>2</c:v>
                </c:pt>
                <c:pt idx="1">
                  <c:v>5</c:v>
                </c:pt>
                <c:pt idx="2">
                  <c:v>6</c:v>
                </c:pt>
                <c:pt idx="3">
                  <c:v>1</c:v>
                </c:pt>
                <c:pt idx="4">
                  <c:v>1</c:v>
                </c:pt>
                <c:pt idx="5">
                  <c:v>3</c:v>
                </c:pt>
                <c:pt idx="6">
                  <c:v>7</c:v>
                </c:pt>
                <c:pt idx="7">
                  <c:v>43</c:v>
                </c:pt>
                <c:pt idx="8">
                  <c:v>52</c:v>
                </c:pt>
                <c:pt idx="9">
                  <c:v>31</c:v>
                </c:pt>
                <c:pt idx="10">
                  <c:v>18</c:v>
                </c:pt>
                <c:pt idx="11">
                  <c:v>27</c:v>
                </c:pt>
              </c:numCache>
            </c:numRef>
          </c:val>
        </c:ser>
        <c:ser>
          <c:idx val="1"/>
          <c:order val="1"/>
          <c:tx>
            <c:strRef>
              <c:f>'17 介護親人数'!$A$5</c:f>
              <c:strCache>
                <c:ptCount val="1"/>
                <c:pt idx="0">
                  <c:v>1</c:v>
                </c:pt>
              </c:strCache>
            </c:strRef>
          </c:tx>
          <c:invertIfNegative val="0"/>
          <c:cat>
            <c:multiLvlStrRef>
              <c:f>'17 介護親人数'!$B$2:$M$3</c:f>
              <c:multiLvlStrCache>
                <c:ptCount val="12"/>
                <c:lvl>
                  <c:pt idx="0">
                    <c:v>0</c:v>
                  </c:pt>
                  <c:pt idx="1">
                    <c:v>1</c:v>
                  </c:pt>
                  <c:pt idx="2">
                    <c:v>2</c:v>
                  </c:pt>
                  <c:pt idx="3">
                    <c:v>3</c:v>
                  </c:pt>
                  <c:pt idx="4">
                    <c:v>4</c:v>
                  </c:pt>
                  <c:pt idx="5">
                    <c:v>5+</c:v>
                  </c:pt>
                  <c:pt idx="6">
                    <c:v>0</c:v>
                  </c:pt>
                  <c:pt idx="7">
                    <c:v>1</c:v>
                  </c:pt>
                  <c:pt idx="8">
                    <c:v>2</c:v>
                  </c:pt>
                  <c:pt idx="9">
                    <c:v>3</c:v>
                  </c:pt>
                  <c:pt idx="10">
                    <c:v>4</c:v>
                  </c:pt>
                  <c:pt idx="11">
                    <c:v>5+</c:v>
                  </c:pt>
                </c:lvl>
                <c:lvl>
                  <c:pt idx="0">
                    <c:v>調布</c:v>
                  </c:pt>
                  <c:pt idx="6">
                    <c:v>調布以外</c:v>
                  </c:pt>
                </c:lvl>
              </c:multiLvlStrCache>
            </c:multiLvlStrRef>
          </c:cat>
          <c:val>
            <c:numRef>
              <c:f>'17 介護親人数'!$B$5:$M$5</c:f>
              <c:numCache>
                <c:formatCode>General</c:formatCode>
                <c:ptCount val="12"/>
                <c:pt idx="0">
                  <c:v>1</c:v>
                </c:pt>
                <c:pt idx="1">
                  <c:v>3</c:v>
                </c:pt>
                <c:pt idx="2">
                  <c:v>1</c:v>
                </c:pt>
                <c:pt idx="3">
                  <c:v>2</c:v>
                </c:pt>
                <c:pt idx="4">
                  <c:v>0</c:v>
                </c:pt>
                <c:pt idx="5">
                  <c:v>0</c:v>
                </c:pt>
                <c:pt idx="6">
                  <c:v>6</c:v>
                </c:pt>
                <c:pt idx="7">
                  <c:v>19</c:v>
                </c:pt>
                <c:pt idx="8">
                  <c:v>10</c:v>
                </c:pt>
                <c:pt idx="9">
                  <c:v>4</c:v>
                </c:pt>
                <c:pt idx="10">
                  <c:v>3</c:v>
                </c:pt>
                <c:pt idx="11">
                  <c:v>4</c:v>
                </c:pt>
              </c:numCache>
            </c:numRef>
          </c:val>
        </c:ser>
        <c:ser>
          <c:idx val="2"/>
          <c:order val="2"/>
          <c:tx>
            <c:strRef>
              <c:f>'17 介護親人数'!$A$6</c:f>
              <c:strCache>
                <c:ptCount val="1"/>
                <c:pt idx="0">
                  <c:v>2</c:v>
                </c:pt>
              </c:strCache>
            </c:strRef>
          </c:tx>
          <c:invertIfNegative val="0"/>
          <c:cat>
            <c:multiLvlStrRef>
              <c:f>'17 介護親人数'!$B$2:$M$3</c:f>
              <c:multiLvlStrCache>
                <c:ptCount val="12"/>
                <c:lvl>
                  <c:pt idx="0">
                    <c:v>0</c:v>
                  </c:pt>
                  <c:pt idx="1">
                    <c:v>1</c:v>
                  </c:pt>
                  <c:pt idx="2">
                    <c:v>2</c:v>
                  </c:pt>
                  <c:pt idx="3">
                    <c:v>3</c:v>
                  </c:pt>
                  <c:pt idx="4">
                    <c:v>4</c:v>
                  </c:pt>
                  <c:pt idx="5">
                    <c:v>5+</c:v>
                  </c:pt>
                  <c:pt idx="6">
                    <c:v>0</c:v>
                  </c:pt>
                  <c:pt idx="7">
                    <c:v>1</c:v>
                  </c:pt>
                  <c:pt idx="8">
                    <c:v>2</c:v>
                  </c:pt>
                  <c:pt idx="9">
                    <c:v>3</c:v>
                  </c:pt>
                  <c:pt idx="10">
                    <c:v>4</c:v>
                  </c:pt>
                  <c:pt idx="11">
                    <c:v>5+</c:v>
                  </c:pt>
                </c:lvl>
                <c:lvl>
                  <c:pt idx="0">
                    <c:v>調布</c:v>
                  </c:pt>
                  <c:pt idx="6">
                    <c:v>調布以外</c:v>
                  </c:pt>
                </c:lvl>
              </c:multiLvlStrCache>
            </c:multiLvlStrRef>
          </c:cat>
          <c:val>
            <c:numRef>
              <c:f>'17 介護親人数'!$B$6:$M$6</c:f>
              <c:numCache>
                <c:formatCode>General</c:formatCode>
                <c:ptCount val="12"/>
                <c:pt idx="6">
                  <c:v>1</c:v>
                </c:pt>
                <c:pt idx="7">
                  <c:v>4</c:v>
                </c:pt>
                <c:pt idx="8">
                  <c:v>3</c:v>
                </c:pt>
                <c:pt idx="9">
                  <c:v>1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</c:ser>
        <c:ser>
          <c:idx val="3"/>
          <c:order val="3"/>
          <c:tx>
            <c:strRef>
              <c:f>'17 介護親人数'!$A$7</c:f>
              <c:strCache>
                <c:ptCount val="1"/>
                <c:pt idx="0">
                  <c:v>3</c:v>
                </c:pt>
              </c:strCache>
            </c:strRef>
          </c:tx>
          <c:invertIfNegative val="0"/>
          <c:cat>
            <c:multiLvlStrRef>
              <c:f>'17 介護親人数'!$B$2:$M$3</c:f>
              <c:multiLvlStrCache>
                <c:ptCount val="12"/>
                <c:lvl>
                  <c:pt idx="0">
                    <c:v>0</c:v>
                  </c:pt>
                  <c:pt idx="1">
                    <c:v>1</c:v>
                  </c:pt>
                  <c:pt idx="2">
                    <c:v>2</c:v>
                  </c:pt>
                  <c:pt idx="3">
                    <c:v>3</c:v>
                  </c:pt>
                  <c:pt idx="4">
                    <c:v>4</c:v>
                  </c:pt>
                  <c:pt idx="5">
                    <c:v>5+</c:v>
                  </c:pt>
                  <c:pt idx="6">
                    <c:v>0</c:v>
                  </c:pt>
                  <c:pt idx="7">
                    <c:v>1</c:v>
                  </c:pt>
                  <c:pt idx="8">
                    <c:v>2</c:v>
                  </c:pt>
                  <c:pt idx="9">
                    <c:v>3</c:v>
                  </c:pt>
                  <c:pt idx="10">
                    <c:v>4</c:v>
                  </c:pt>
                  <c:pt idx="11">
                    <c:v>5+</c:v>
                  </c:pt>
                </c:lvl>
                <c:lvl>
                  <c:pt idx="0">
                    <c:v>調布</c:v>
                  </c:pt>
                  <c:pt idx="6">
                    <c:v>調布以外</c:v>
                  </c:pt>
                </c:lvl>
              </c:multiLvlStrCache>
            </c:multiLvlStrRef>
          </c:cat>
          <c:val>
            <c:numRef>
              <c:f>'17 介護親人数'!$B$7:$M$7</c:f>
              <c:numCache>
                <c:formatCode>General</c:formatCode>
                <c:ptCount val="12"/>
                <c:pt idx="6">
                  <c:v>0</c:v>
                </c:pt>
                <c:pt idx="7">
                  <c:v>2</c:v>
                </c:pt>
                <c:pt idx="8">
                  <c:v>1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</c:ser>
        <c:ser>
          <c:idx val="4"/>
          <c:order val="4"/>
          <c:tx>
            <c:strRef>
              <c:f>'17 介護親人数'!$A$8</c:f>
              <c:strCache>
                <c:ptCount val="1"/>
                <c:pt idx="0">
                  <c:v>4</c:v>
                </c:pt>
              </c:strCache>
            </c:strRef>
          </c:tx>
          <c:invertIfNegative val="0"/>
          <c:cat>
            <c:multiLvlStrRef>
              <c:f>'17 介護親人数'!$B$2:$M$3</c:f>
              <c:multiLvlStrCache>
                <c:ptCount val="12"/>
                <c:lvl>
                  <c:pt idx="0">
                    <c:v>0</c:v>
                  </c:pt>
                  <c:pt idx="1">
                    <c:v>1</c:v>
                  </c:pt>
                  <c:pt idx="2">
                    <c:v>2</c:v>
                  </c:pt>
                  <c:pt idx="3">
                    <c:v>3</c:v>
                  </c:pt>
                  <c:pt idx="4">
                    <c:v>4</c:v>
                  </c:pt>
                  <c:pt idx="5">
                    <c:v>5+</c:v>
                  </c:pt>
                  <c:pt idx="6">
                    <c:v>0</c:v>
                  </c:pt>
                  <c:pt idx="7">
                    <c:v>1</c:v>
                  </c:pt>
                  <c:pt idx="8">
                    <c:v>2</c:v>
                  </c:pt>
                  <c:pt idx="9">
                    <c:v>3</c:v>
                  </c:pt>
                  <c:pt idx="10">
                    <c:v>4</c:v>
                  </c:pt>
                  <c:pt idx="11">
                    <c:v>5+</c:v>
                  </c:pt>
                </c:lvl>
                <c:lvl>
                  <c:pt idx="0">
                    <c:v>調布</c:v>
                  </c:pt>
                  <c:pt idx="6">
                    <c:v>調布以外</c:v>
                  </c:pt>
                </c:lvl>
              </c:multiLvlStrCache>
            </c:multiLvlStrRef>
          </c:cat>
          <c:val>
            <c:numRef>
              <c:f>'17 介護親人数'!$B$8:$M$8</c:f>
              <c:numCache>
                <c:formatCode>General</c:formatCode>
                <c:ptCount val="12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24599712"/>
        <c:axId val="324602064"/>
      </c:barChart>
      <c:catAx>
        <c:axId val="32459971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ja-JP" altLang="en-US"/>
                  <a:t>兄弟姉妹の人数</a:t>
                </a:r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crossAx val="324602064"/>
        <c:crosses val="autoZero"/>
        <c:auto val="1"/>
        <c:lblAlgn val="ctr"/>
        <c:lblOffset val="100"/>
        <c:noMultiLvlLbl val="0"/>
      </c:catAx>
      <c:valAx>
        <c:axId val="32460206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32459971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'17 介護親人数'!$A$12</c:f>
              <c:strCache>
                <c:ptCount val="1"/>
                <c:pt idx="0">
                  <c:v>0</c:v>
                </c:pt>
              </c:strCache>
            </c:strRef>
          </c:tx>
          <c:invertIfNegative val="0"/>
          <c:cat>
            <c:multiLvlStrRef>
              <c:f>'17 介護親人数'!$B$2:$M$3</c:f>
              <c:multiLvlStrCache>
                <c:ptCount val="12"/>
                <c:lvl>
                  <c:pt idx="0">
                    <c:v>0</c:v>
                  </c:pt>
                  <c:pt idx="1">
                    <c:v>1</c:v>
                  </c:pt>
                  <c:pt idx="2">
                    <c:v>2</c:v>
                  </c:pt>
                  <c:pt idx="3">
                    <c:v>3</c:v>
                  </c:pt>
                  <c:pt idx="4">
                    <c:v>4</c:v>
                  </c:pt>
                  <c:pt idx="5">
                    <c:v>5+</c:v>
                  </c:pt>
                  <c:pt idx="6">
                    <c:v>0</c:v>
                  </c:pt>
                  <c:pt idx="7">
                    <c:v>1</c:v>
                  </c:pt>
                  <c:pt idx="8">
                    <c:v>2</c:v>
                  </c:pt>
                  <c:pt idx="9">
                    <c:v>3</c:v>
                  </c:pt>
                  <c:pt idx="10">
                    <c:v>4</c:v>
                  </c:pt>
                  <c:pt idx="11">
                    <c:v>5+</c:v>
                  </c:pt>
                </c:lvl>
                <c:lvl>
                  <c:pt idx="0">
                    <c:v>調布</c:v>
                  </c:pt>
                  <c:pt idx="6">
                    <c:v>調布以外</c:v>
                  </c:pt>
                </c:lvl>
              </c:multiLvlStrCache>
            </c:multiLvlStrRef>
          </c:cat>
          <c:val>
            <c:numRef>
              <c:f>'17 介護親人数'!$B$12:$M$12</c:f>
              <c:numCache>
                <c:formatCode>General</c:formatCode>
                <c:ptCount val="12"/>
                <c:pt idx="0">
                  <c:v>4</c:v>
                </c:pt>
                <c:pt idx="1">
                  <c:v>16</c:v>
                </c:pt>
                <c:pt idx="2">
                  <c:v>18</c:v>
                </c:pt>
                <c:pt idx="3">
                  <c:v>14</c:v>
                </c:pt>
                <c:pt idx="4">
                  <c:v>15</c:v>
                </c:pt>
                <c:pt idx="5">
                  <c:v>13</c:v>
                </c:pt>
                <c:pt idx="6">
                  <c:v>43</c:v>
                </c:pt>
                <c:pt idx="7">
                  <c:v>110</c:v>
                </c:pt>
                <c:pt idx="8">
                  <c:v>199</c:v>
                </c:pt>
                <c:pt idx="9">
                  <c:v>196</c:v>
                </c:pt>
                <c:pt idx="10">
                  <c:v>148</c:v>
                </c:pt>
                <c:pt idx="11">
                  <c:v>270</c:v>
                </c:pt>
              </c:numCache>
            </c:numRef>
          </c:val>
        </c:ser>
        <c:ser>
          <c:idx val="1"/>
          <c:order val="1"/>
          <c:tx>
            <c:strRef>
              <c:f>'17 介護親人数'!$A$13</c:f>
              <c:strCache>
                <c:ptCount val="1"/>
                <c:pt idx="0">
                  <c:v>1</c:v>
                </c:pt>
              </c:strCache>
            </c:strRef>
          </c:tx>
          <c:invertIfNegative val="0"/>
          <c:cat>
            <c:multiLvlStrRef>
              <c:f>'17 介護親人数'!$B$2:$M$3</c:f>
              <c:multiLvlStrCache>
                <c:ptCount val="12"/>
                <c:lvl>
                  <c:pt idx="0">
                    <c:v>0</c:v>
                  </c:pt>
                  <c:pt idx="1">
                    <c:v>1</c:v>
                  </c:pt>
                  <c:pt idx="2">
                    <c:v>2</c:v>
                  </c:pt>
                  <c:pt idx="3">
                    <c:v>3</c:v>
                  </c:pt>
                  <c:pt idx="4">
                    <c:v>4</c:v>
                  </c:pt>
                  <c:pt idx="5">
                    <c:v>5+</c:v>
                  </c:pt>
                  <c:pt idx="6">
                    <c:v>0</c:v>
                  </c:pt>
                  <c:pt idx="7">
                    <c:v>1</c:v>
                  </c:pt>
                  <c:pt idx="8">
                    <c:v>2</c:v>
                  </c:pt>
                  <c:pt idx="9">
                    <c:v>3</c:v>
                  </c:pt>
                  <c:pt idx="10">
                    <c:v>4</c:v>
                  </c:pt>
                  <c:pt idx="11">
                    <c:v>5+</c:v>
                  </c:pt>
                </c:lvl>
                <c:lvl>
                  <c:pt idx="0">
                    <c:v>調布</c:v>
                  </c:pt>
                  <c:pt idx="6">
                    <c:v>調布以外</c:v>
                  </c:pt>
                </c:lvl>
              </c:multiLvlStrCache>
            </c:multiLvlStrRef>
          </c:cat>
          <c:val>
            <c:numRef>
              <c:f>'17 介護親人数'!$B$13:$M$13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6</c:v>
                </c:pt>
                <c:pt idx="7">
                  <c:v>17</c:v>
                </c:pt>
                <c:pt idx="8">
                  <c:v>30</c:v>
                </c:pt>
                <c:pt idx="9">
                  <c:v>23</c:v>
                </c:pt>
                <c:pt idx="10">
                  <c:v>8</c:v>
                </c:pt>
                <c:pt idx="11">
                  <c:v>11</c:v>
                </c:pt>
              </c:numCache>
            </c:numRef>
          </c:val>
        </c:ser>
        <c:ser>
          <c:idx val="2"/>
          <c:order val="2"/>
          <c:tx>
            <c:strRef>
              <c:f>'17 介護親人数'!$A$14</c:f>
              <c:strCache>
                <c:ptCount val="1"/>
                <c:pt idx="0">
                  <c:v>2</c:v>
                </c:pt>
              </c:strCache>
            </c:strRef>
          </c:tx>
          <c:invertIfNegative val="0"/>
          <c:cat>
            <c:multiLvlStrRef>
              <c:f>'17 介護親人数'!$B$2:$M$3</c:f>
              <c:multiLvlStrCache>
                <c:ptCount val="12"/>
                <c:lvl>
                  <c:pt idx="0">
                    <c:v>0</c:v>
                  </c:pt>
                  <c:pt idx="1">
                    <c:v>1</c:v>
                  </c:pt>
                  <c:pt idx="2">
                    <c:v>2</c:v>
                  </c:pt>
                  <c:pt idx="3">
                    <c:v>3</c:v>
                  </c:pt>
                  <c:pt idx="4">
                    <c:v>4</c:v>
                  </c:pt>
                  <c:pt idx="5">
                    <c:v>5+</c:v>
                  </c:pt>
                  <c:pt idx="6">
                    <c:v>0</c:v>
                  </c:pt>
                  <c:pt idx="7">
                    <c:v>1</c:v>
                  </c:pt>
                  <c:pt idx="8">
                    <c:v>2</c:v>
                  </c:pt>
                  <c:pt idx="9">
                    <c:v>3</c:v>
                  </c:pt>
                  <c:pt idx="10">
                    <c:v>4</c:v>
                  </c:pt>
                  <c:pt idx="11">
                    <c:v>5+</c:v>
                  </c:pt>
                </c:lvl>
                <c:lvl>
                  <c:pt idx="0">
                    <c:v>調布</c:v>
                  </c:pt>
                  <c:pt idx="6">
                    <c:v>調布以外</c:v>
                  </c:pt>
                </c:lvl>
              </c:multiLvlStrCache>
            </c:multiLvlStrRef>
          </c:cat>
          <c:val>
            <c:numRef>
              <c:f>'17 介護親人数'!$B$14:$M$14</c:f>
              <c:numCache>
                <c:formatCode>General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2</c:v>
                </c:pt>
                <c:pt idx="7">
                  <c:v>11</c:v>
                </c:pt>
                <c:pt idx="8">
                  <c:v>7</c:v>
                </c:pt>
                <c:pt idx="9">
                  <c:v>6</c:v>
                </c:pt>
                <c:pt idx="10">
                  <c:v>1</c:v>
                </c:pt>
                <c:pt idx="11">
                  <c:v>0</c:v>
                </c:pt>
              </c:numCache>
            </c:numRef>
          </c:val>
        </c:ser>
        <c:ser>
          <c:idx val="3"/>
          <c:order val="3"/>
          <c:tx>
            <c:strRef>
              <c:f>'17 介護親人数'!$A$15</c:f>
              <c:strCache>
                <c:ptCount val="1"/>
                <c:pt idx="0">
                  <c:v>3</c:v>
                </c:pt>
              </c:strCache>
            </c:strRef>
          </c:tx>
          <c:invertIfNegative val="0"/>
          <c:cat>
            <c:multiLvlStrRef>
              <c:f>'17 介護親人数'!$B$2:$M$3</c:f>
              <c:multiLvlStrCache>
                <c:ptCount val="12"/>
                <c:lvl>
                  <c:pt idx="0">
                    <c:v>0</c:v>
                  </c:pt>
                  <c:pt idx="1">
                    <c:v>1</c:v>
                  </c:pt>
                  <c:pt idx="2">
                    <c:v>2</c:v>
                  </c:pt>
                  <c:pt idx="3">
                    <c:v>3</c:v>
                  </c:pt>
                  <c:pt idx="4">
                    <c:v>4</c:v>
                  </c:pt>
                  <c:pt idx="5">
                    <c:v>5+</c:v>
                  </c:pt>
                  <c:pt idx="6">
                    <c:v>0</c:v>
                  </c:pt>
                  <c:pt idx="7">
                    <c:v>1</c:v>
                  </c:pt>
                  <c:pt idx="8">
                    <c:v>2</c:v>
                  </c:pt>
                  <c:pt idx="9">
                    <c:v>3</c:v>
                  </c:pt>
                  <c:pt idx="10">
                    <c:v>4</c:v>
                  </c:pt>
                  <c:pt idx="11">
                    <c:v>5+</c:v>
                  </c:pt>
                </c:lvl>
                <c:lvl>
                  <c:pt idx="0">
                    <c:v>調布</c:v>
                  </c:pt>
                  <c:pt idx="6">
                    <c:v>調布以外</c:v>
                  </c:pt>
                </c:lvl>
              </c:multiLvlStrCache>
            </c:multiLvlStrRef>
          </c:cat>
          <c:val>
            <c:numRef>
              <c:f>'17 介護親人数'!$B$15:$M$15</c:f>
              <c:numCache>
                <c:formatCode>General</c:formatCode>
                <c:ptCount val="12"/>
              </c:numCache>
            </c:numRef>
          </c:val>
        </c:ser>
        <c:ser>
          <c:idx val="4"/>
          <c:order val="4"/>
          <c:tx>
            <c:strRef>
              <c:f>'17 介護親人数'!$A$16</c:f>
              <c:strCache>
                <c:ptCount val="1"/>
                <c:pt idx="0">
                  <c:v>4</c:v>
                </c:pt>
              </c:strCache>
            </c:strRef>
          </c:tx>
          <c:invertIfNegative val="0"/>
          <c:cat>
            <c:multiLvlStrRef>
              <c:f>'17 介護親人数'!$B$2:$M$3</c:f>
              <c:multiLvlStrCache>
                <c:ptCount val="12"/>
                <c:lvl>
                  <c:pt idx="0">
                    <c:v>0</c:v>
                  </c:pt>
                  <c:pt idx="1">
                    <c:v>1</c:v>
                  </c:pt>
                  <c:pt idx="2">
                    <c:v>2</c:v>
                  </c:pt>
                  <c:pt idx="3">
                    <c:v>3</c:v>
                  </c:pt>
                  <c:pt idx="4">
                    <c:v>4</c:v>
                  </c:pt>
                  <c:pt idx="5">
                    <c:v>5+</c:v>
                  </c:pt>
                  <c:pt idx="6">
                    <c:v>0</c:v>
                  </c:pt>
                  <c:pt idx="7">
                    <c:v>1</c:v>
                  </c:pt>
                  <c:pt idx="8">
                    <c:v>2</c:v>
                  </c:pt>
                  <c:pt idx="9">
                    <c:v>3</c:v>
                  </c:pt>
                  <c:pt idx="10">
                    <c:v>4</c:v>
                  </c:pt>
                  <c:pt idx="11">
                    <c:v>5+</c:v>
                  </c:pt>
                </c:lvl>
                <c:lvl>
                  <c:pt idx="0">
                    <c:v>調布</c:v>
                  </c:pt>
                  <c:pt idx="6">
                    <c:v>調布以外</c:v>
                  </c:pt>
                </c:lvl>
              </c:multiLvlStrCache>
            </c:multiLvlStrRef>
          </c:cat>
          <c:val>
            <c:numRef>
              <c:f>'17 介護親人数'!$B$16:$M$16</c:f>
              <c:numCache>
                <c:formatCode>General</c:formatCode>
                <c:ptCount val="12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24603240"/>
        <c:axId val="324601280"/>
      </c:barChart>
      <c:catAx>
        <c:axId val="32460324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ja-JP" altLang="en-US"/>
                  <a:t>兄弟姉妹の人数</a:t>
                </a:r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crossAx val="324601280"/>
        <c:crosses val="autoZero"/>
        <c:auto val="1"/>
        <c:lblAlgn val="ctr"/>
        <c:lblOffset val="100"/>
        <c:noMultiLvlLbl val="0"/>
      </c:catAx>
      <c:valAx>
        <c:axId val="32460128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32460324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'17 介護親人数'!$A$20</c:f>
              <c:strCache>
                <c:ptCount val="1"/>
                <c:pt idx="0">
                  <c:v>0</c:v>
                </c:pt>
              </c:strCache>
            </c:strRef>
          </c:tx>
          <c:invertIfNegative val="0"/>
          <c:cat>
            <c:multiLvlStrRef>
              <c:f>'17 介護親人数'!$B$2:$M$3</c:f>
              <c:multiLvlStrCache>
                <c:ptCount val="12"/>
                <c:lvl>
                  <c:pt idx="0">
                    <c:v>0</c:v>
                  </c:pt>
                  <c:pt idx="1">
                    <c:v>1</c:v>
                  </c:pt>
                  <c:pt idx="2">
                    <c:v>2</c:v>
                  </c:pt>
                  <c:pt idx="3">
                    <c:v>3</c:v>
                  </c:pt>
                  <c:pt idx="4">
                    <c:v>4</c:v>
                  </c:pt>
                  <c:pt idx="5">
                    <c:v>5+</c:v>
                  </c:pt>
                  <c:pt idx="6">
                    <c:v>0</c:v>
                  </c:pt>
                  <c:pt idx="7">
                    <c:v>1</c:v>
                  </c:pt>
                  <c:pt idx="8">
                    <c:v>2</c:v>
                  </c:pt>
                  <c:pt idx="9">
                    <c:v>3</c:v>
                  </c:pt>
                  <c:pt idx="10">
                    <c:v>4</c:v>
                  </c:pt>
                  <c:pt idx="11">
                    <c:v>5+</c:v>
                  </c:pt>
                </c:lvl>
                <c:lvl>
                  <c:pt idx="0">
                    <c:v>調布</c:v>
                  </c:pt>
                  <c:pt idx="6">
                    <c:v>調布以外</c:v>
                  </c:pt>
                </c:lvl>
              </c:multiLvlStrCache>
            </c:multiLvlStrRef>
          </c:cat>
          <c:val>
            <c:numRef>
              <c:f>'17 介護親人数'!$B$20:$M$20</c:f>
              <c:numCache>
                <c:formatCode>General</c:formatCode>
                <c:ptCount val="12"/>
                <c:pt idx="0">
                  <c:v>4</c:v>
                </c:pt>
                <c:pt idx="1">
                  <c:v>12</c:v>
                </c:pt>
                <c:pt idx="2">
                  <c:v>11</c:v>
                </c:pt>
                <c:pt idx="3">
                  <c:v>15</c:v>
                </c:pt>
                <c:pt idx="4">
                  <c:v>20</c:v>
                </c:pt>
                <c:pt idx="5">
                  <c:v>45</c:v>
                </c:pt>
                <c:pt idx="6">
                  <c:v>66</c:v>
                </c:pt>
                <c:pt idx="7">
                  <c:v>96</c:v>
                </c:pt>
                <c:pt idx="8">
                  <c:v>161</c:v>
                </c:pt>
                <c:pt idx="9">
                  <c:v>187</c:v>
                </c:pt>
                <c:pt idx="10">
                  <c:v>208</c:v>
                </c:pt>
                <c:pt idx="11">
                  <c:v>772</c:v>
                </c:pt>
              </c:numCache>
            </c:numRef>
          </c:val>
        </c:ser>
        <c:ser>
          <c:idx val="1"/>
          <c:order val="1"/>
          <c:tx>
            <c:strRef>
              <c:f>'17 介護親人数'!$A$21</c:f>
              <c:strCache>
                <c:ptCount val="1"/>
                <c:pt idx="0">
                  <c:v>1</c:v>
                </c:pt>
              </c:strCache>
            </c:strRef>
          </c:tx>
          <c:invertIfNegative val="0"/>
          <c:cat>
            <c:multiLvlStrRef>
              <c:f>'17 介護親人数'!$B$2:$M$3</c:f>
              <c:multiLvlStrCache>
                <c:ptCount val="12"/>
                <c:lvl>
                  <c:pt idx="0">
                    <c:v>0</c:v>
                  </c:pt>
                  <c:pt idx="1">
                    <c:v>1</c:v>
                  </c:pt>
                  <c:pt idx="2">
                    <c:v>2</c:v>
                  </c:pt>
                  <c:pt idx="3">
                    <c:v>3</c:v>
                  </c:pt>
                  <c:pt idx="4">
                    <c:v>4</c:v>
                  </c:pt>
                  <c:pt idx="5">
                    <c:v>5+</c:v>
                  </c:pt>
                  <c:pt idx="6">
                    <c:v>0</c:v>
                  </c:pt>
                  <c:pt idx="7">
                    <c:v>1</c:v>
                  </c:pt>
                  <c:pt idx="8">
                    <c:v>2</c:v>
                  </c:pt>
                  <c:pt idx="9">
                    <c:v>3</c:v>
                  </c:pt>
                  <c:pt idx="10">
                    <c:v>4</c:v>
                  </c:pt>
                  <c:pt idx="11">
                    <c:v>5+</c:v>
                  </c:pt>
                </c:lvl>
                <c:lvl>
                  <c:pt idx="0">
                    <c:v>調布</c:v>
                  </c:pt>
                  <c:pt idx="6">
                    <c:v>調布以外</c:v>
                  </c:pt>
                </c:lvl>
              </c:multiLvlStrCache>
            </c:multiLvlStrRef>
          </c:cat>
          <c:val>
            <c:numRef>
              <c:f>'17 介護親人数'!$B$21:$M$21</c:f>
              <c:numCache>
                <c:formatCode>General</c:formatCode>
                <c:ptCount val="12"/>
                <c:pt idx="0">
                  <c:v>0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2</c:v>
                </c:pt>
                <c:pt idx="8">
                  <c:v>5</c:v>
                </c:pt>
                <c:pt idx="9">
                  <c:v>4</c:v>
                </c:pt>
                <c:pt idx="10">
                  <c:v>3</c:v>
                </c:pt>
                <c:pt idx="11">
                  <c:v>7</c:v>
                </c:pt>
              </c:numCache>
            </c:numRef>
          </c:val>
        </c:ser>
        <c:ser>
          <c:idx val="2"/>
          <c:order val="2"/>
          <c:tx>
            <c:strRef>
              <c:f>'17 介護親人数'!$A$22</c:f>
              <c:strCache>
                <c:ptCount val="1"/>
                <c:pt idx="0">
                  <c:v>2</c:v>
                </c:pt>
              </c:strCache>
            </c:strRef>
          </c:tx>
          <c:invertIfNegative val="0"/>
          <c:cat>
            <c:multiLvlStrRef>
              <c:f>'17 介護親人数'!$B$2:$M$3</c:f>
              <c:multiLvlStrCache>
                <c:ptCount val="12"/>
                <c:lvl>
                  <c:pt idx="0">
                    <c:v>0</c:v>
                  </c:pt>
                  <c:pt idx="1">
                    <c:v>1</c:v>
                  </c:pt>
                  <c:pt idx="2">
                    <c:v>2</c:v>
                  </c:pt>
                  <c:pt idx="3">
                    <c:v>3</c:v>
                  </c:pt>
                  <c:pt idx="4">
                    <c:v>4</c:v>
                  </c:pt>
                  <c:pt idx="5">
                    <c:v>5+</c:v>
                  </c:pt>
                  <c:pt idx="6">
                    <c:v>0</c:v>
                  </c:pt>
                  <c:pt idx="7">
                    <c:v>1</c:v>
                  </c:pt>
                  <c:pt idx="8">
                    <c:v>2</c:v>
                  </c:pt>
                  <c:pt idx="9">
                    <c:v>3</c:v>
                  </c:pt>
                  <c:pt idx="10">
                    <c:v>4</c:v>
                  </c:pt>
                  <c:pt idx="11">
                    <c:v>5+</c:v>
                  </c:pt>
                </c:lvl>
                <c:lvl>
                  <c:pt idx="0">
                    <c:v>調布</c:v>
                  </c:pt>
                  <c:pt idx="6">
                    <c:v>調布以外</c:v>
                  </c:pt>
                </c:lvl>
              </c:multiLvlStrCache>
            </c:multiLvlStrRef>
          </c:cat>
          <c:val>
            <c:numRef>
              <c:f>'17 介護親人数'!$B$22:$M$22</c:f>
              <c:numCache>
                <c:formatCode>General</c:formatCode>
                <c:ptCount val="12"/>
                <c:pt idx="6">
                  <c:v>0</c:v>
                </c:pt>
                <c:pt idx="7">
                  <c:v>2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1</c:v>
                </c:pt>
              </c:numCache>
            </c:numRef>
          </c:val>
        </c:ser>
        <c:ser>
          <c:idx val="3"/>
          <c:order val="3"/>
          <c:tx>
            <c:strRef>
              <c:f>'17 介護親人数'!$A$23</c:f>
              <c:strCache>
                <c:ptCount val="1"/>
                <c:pt idx="0">
                  <c:v>3</c:v>
                </c:pt>
              </c:strCache>
            </c:strRef>
          </c:tx>
          <c:invertIfNegative val="0"/>
          <c:cat>
            <c:multiLvlStrRef>
              <c:f>'17 介護親人数'!$B$2:$M$3</c:f>
              <c:multiLvlStrCache>
                <c:ptCount val="12"/>
                <c:lvl>
                  <c:pt idx="0">
                    <c:v>0</c:v>
                  </c:pt>
                  <c:pt idx="1">
                    <c:v>1</c:v>
                  </c:pt>
                  <c:pt idx="2">
                    <c:v>2</c:v>
                  </c:pt>
                  <c:pt idx="3">
                    <c:v>3</c:v>
                  </c:pt>
                  <c:pt idx="4">
                    <c:v>4</c:v>
                  </c:pt>
                  <c:pt idx="5">
                    <c:v>5+</c:v>
                  </c:pt>
                  <c:pt idx="6">
                    <c:v>0</c:v>
                  </c:pt>
                  <c:pt idx="7">
                    <c:v>1</c:v>
                  </c:pt>
                  <c:pt idx="8">
                    <c:v>2</c:v>
                  </c:pt>
                  <c:pt idx="9">
                    <c:v>3</c:v>
                  </c:pt>
                  <c:pt idx="10">
                    <c:v>4</c:v>
                  </c:pt>
                  <c:pt idx="11">
                    <c:v>5+</c:v>
                  </c:pt>
                </c:lvl>
                <c:lvl>
                  <c:pt idx="0">
                    <c:v>調布</c:v>
                  </c:pt>
                  <c:pt idx="6">
                    <c:v>調布以外</c:v>
                  </c:pt>
                </c:lvl>
              </c:multiLvlStrCache>
            </c:multiLvlStrRef>
          </c:cat>
          <c:val>
            <c:numRef>
              <c:f>'17 介護親人数'!$B$23:$M$23</c:f>
              <c:numCache>
                <c:formatCode>General</c:formatCode>
                <c:ptCount val="12"/>
              </c:numCache>
            </c:numRef>
          </c:val>
        </c:ser>
        <c:ser>
          <c:idx val="4"/>
          <c:order val="4"/>
          <c:tx>
            <c:strRef>
              <c:f>'17 介護親人数'!$A$24</c:f>
              <c:strCache>
                <c:ptCount val="1"/>
                <c:pt idx="0">
                  <c:v>4</c:v>
                </c:pt>
              </c:strCache>
            </c:strRef>
          </c:tx>
          <c:invertIfNegative val="0"/>
          <c:cat>
            <c:multiLvlStrRef>
              <c:f>'17 介護親人数'!$B$2:$M$3</c:f>
              <c:multiLvlStrCache>
                <c:ptCount val="12"/>
                <c:lvl>
                  <c:pt idx="0">
                    <c:v>0</c:v>
                  </c:pt>
                  <c:pt idx="1">
                    <c:v>1</c:v>
                  </c:pt>
                  <c:pt idx="2">
                    <c:v>2</c:v>
                  </c:pt>
                  <c:pt idx="3">
                    <c:v>3</c:v>
                  </c:pt>
                  <c:pt idx="4">
                    <c:v>4</c:v>
                  </c:pt>
                  <c:pt idx="5">
                    <c:v>5+</c:v>
                  </c:pt>
                  <c:pt idx="6">
                    <c:v>0</c:v>
                  </c:pt>
                  <c:pt idx="7">
                    <c:v>1</c:v>
                  </c:pt>
                  <c:pt idx="8">
                    <c:v>2</c:v>
                  </c:pt>
                  <c:pt idx="9">
                    <c:v>3</c:v>
                  </c:pt>
                  <c:pt idx="10">
                    <c:v>4</c:v>
                  </c:pt>
                  <c:pt idx="11">
                    <c:v>5+</c:v>
                  </c:pt>
                </c:lvl>
                <c:lvl>
                  <c:pt idx="0">
                    <c:v>調布</c:v>
                  </c:pt>
                  <c:pt idx="6">
                    <c:v>調布以外</c:v>
                  </c:pt>
                </c:lvl>
              </c:multiLvlStrCache>
            </c:multiLvlStrRef>
          </c:cat>
          <c:val>
            <c:numRef>
              <c:f>'17 介護親人数'!$B$24:$M$24</c:f>
              <c:numCache>
                <c:formatCode>General</c:formatCode>
                <c:ptCount val="12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24596576"/>
        <c:axId val="324602848"/>
      </c:barChart>
      <c:catAx>
        <c:axId val="32459657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ja-JP" altLang="en-US"/>
                  <a:t>兄弟姉妹の人数</a:t>
                </a:r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crossAx val="324602848"/>
        <c:crosses val="autoZero"/>
        <c:auto val="1"/>
        <c:lblAlgn val="ctr"/>
        <c:lblOffset val="100"/>
        <c:noMultiLvlLbl val="0"/>
      </c:catAx>
      <c:valAx>
        <c:axId val="32460284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32459657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Sheet1!$J$2</c:f>
              <c:strCache>
                <c:ptCount val="1"/>
                <c:pt idx="0">
                  <c:v>中食</c:v>
                </c:pt>
              </c:strCache>
            </c:strRef>
          </c:tx>
          <c:cat>
            <c:numRef>
              <c:f>Sheet1!$I$3:$I$13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cat>
          <c:val>
            <c:numRef>
              <c:f>Sheet1!$J$3:$J$13</c:f>
              <c:numCache>
                <c:formatCode>General</c:formatCode>
                <c:ptCount val="11"/>
                <c:pt idx="0">
                  <c:v>126</c:v>
                </c:pt>
                <c:pt idx="1">
                  <c:v>94</c:v>
                </c:pt>
                <c:pt idx="2">
                  <c:v>42</c:v>
                </c:pt>
                <c:pt idx="3">
                  <c:v>18</c:v>
                </c:pt>
                <c:pt idx="4">
                  <c:v>6</c:v>
                </c:pt>
                <c:pt idx="5">
                  <c:v>10</c:v>
                </c:pt>
                <c:pt idx="6">
                  <c:v>10</c:v>
                </c:pt>
                <c:pt idx="7">
                  <c:v>5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Sheet1!$K$2</c:f>
              <c:strCache>
                <c:ptCount val="1"/>
                <c:pt idx="0">
                  <c:v>外食</c:v>
                </c:pt>
              </c:strCache>
            </c:strRef>
          </c:tx>
          <c:cat>
            <c:numRef>
              <c:f>Sheet1!$I$3:$I$13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cat>
          <c:val>
            <c:numRef>
              <c:f>Sheet1!$K$3:$K$13</c:f>
              <c:numCache>
                <c:formatCode>General</c:formatCode>
                <c:ptCount val="11"/>
                <c:pt idx="0">
                  <c:v>145</c:v>
                </c:pt>
                <c:pt idx="1">
                  <c:v>96</c:v>
                </c:pt>
                <c:pt idx="2">
                  <c:v>31</c:v>
                </c:pt>
                <c:pt idx="3">
                  <c:v>13</c:v>
                </c:pt>
                <c:pt idx="4">
                  <c:v>5</c:v>
                </c:pt>
                <c:pt idx="5">
                  <c:v>13</c:v>
                </c:pt>
                <c:pt idx="6">
                  <c:v>5</c:v>
                </c:pt>
                <c:pt idx="7">
                  <c:v>2</c:v>
                </c:pt>
                <c:pt idx="8">
                  <c:v>1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Sheet1!$L$2</c:f>
              <c:strCache>
                <c:ptCount val="1"/>
                <c:pt idx="0">
                  <c:v>中＋外食</c:v>
                </c:pt>
              </c:strCache>
            </c:strRef>
          </c:tx>
          <c:cat>
            <c:numRef>
              <c:f>Sheet1!$I$3:$I$13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cat>
          <c:val>
            <c:numRef>
              <c:f>Sheet1!$L$3:$L$13</c:f>
              <c:numCache>
                <c:formatCode>General</c:formatCode>
                <c:ptCount val="11"/>
                <c:pt idx="0">
                  <c:v>75</c:v>
                </c:pt>
                <c:pt idx="1">
                  <c:v>60</c:v>
                </c:pt>
                <c:pt idx="2">
                  <c:v>66</c:v>
                </c:pt>
                <c:pt idx="3">
                  <c:v>37</c:v>
                </c:pt>
                <c:pt idx="4">
                  <c:v>18</c:v>
                </c:pt>
                <c:pt idx="5">
                  <c:v>15</c:v>
                </c:pt>
                <c:pt idx="6">
                  <c:v>11</c:v>
                </c:pt>
                <c:pt idx="7">
                  <c:v>20</c:v>
                </c:pt>
                <c:pt idx="8">
                  <c:v>4</c:v>
                </c:pt>
                <c:pt idx="9">
                  <c:v>1</c:v>
                </c:pt>
                <c:pt idx="10">
                  <c:v>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0857024"/>
        <c:axId val="220855456"/>
      </c:lineChart>
      <c:catAx>
        <c:axId val="22085702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ja-JP" altLang="en-US"/>
                  <a:t>回数</a:t>
                </a:r>
                <a:endParaRPr lang="en-US" altLang="ja-JP"/>
              </a:p>
            </c:rich>
          </c:tx>
          <c:overlay val="0"/>
        </c:title>
        <c:numFmt formatCode="General" sourceLinked="1"/>
        <c:majorTickMark val="none"/>
        <c:minorTickMark val="cross"/>
        <c:tickLblPos val="nextTo"/>
        <c:crossAx val="220855456"/>
        <c:crosses val="autoZero"/>
        <c:auto val="1"/>
        <c:lblAlgn val="ctr"/>
        <c:lblOffset val="100"/>
        <c:noMultiLvlLbl val="0"/>
      </c:catAx>
      <c:valAx>
        <c:axId val="220855456"/>
        <c:scaling>
          <c:orientation val="minMax"/>
        </c:scaling>
        <c:delete val="0"/>
        <c:axPos val="l"/>
        <c:majorGridlines/>
        <c:title>
          <c:tx>
            <c:rich>
              <a:bodyPr rot="0" vert="wordArtVertRtl"/>
              <a:lstStyle/>
              <a:p>
                <a:pPr>
                  <a:defRPr/>
                </a:pPr>
                <a:r>
                  <a:rPr lang="ja-JP" altLang="en-US"/>
                  <a:t>人数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2085702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MS PGothic" charset="-128"/>
                <a:ea typeface="MS PGothic" charset="-128"/>
                <a:cs typeface="MS PGothic" charset="-128"/>
              </a:defRPr>
            </a:pPr>
            <a:r>
              <a:rPr lang="ja-JP"/>
              <a:t>子供の分布</a:t>
            </a:r>
            <a:r>
              <a:rPr lang="en-US"/>
              <a:t>(</a:t>
            </a:r>
            <a:r>
              <a:rPr lang="ja-JP"/>
              <a:t>未婚者</a:t>
            </a:r>
            <a:r>
              <a:rPr lang="en-US"/>
              <a:t>:</a:t>
            </a:r>
            <a:r>
              <a:rPr lang="ja-JP"/>
              <a:t>調布以外都市</a:t>
            </a:r>
            <a:r>
              <a:rPr lang="en-US"/>
              <a:t>)</a:t>
            </a:r>
            <a:endParaRPr lang="ja-JP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MS PGothic" charset="-128"/>
              <a:ea typeface="MS PGothic" charset="-128"/>
              <a:cs typeface="MS PGothic" charset="-128"/>
            </a:defRPr>
          </a:pPr>
          <a:endParaRPr lang="ja-JP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Sheet2!$P$31</c:f>
              <c:strCache>
                <c:ptCount val="1"/>
                <c:pt idx="0">
                  <c:v>0人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multiLvlStrRef>
              <c:f>Sheet2!$Q$29:$V$30</c:f>
              <c:multiLvlStrCache>
                <c:ptCount val="6"/>
                <c:lvl>
                  <c:pt idx="0">
                    <c:v>男性</c:v>
                  </c:pt>
                  <c:pt idx="1">
                    <c:v>女性</c:v>
                  </c:pt>
                  <c:pt idx="2">
                    <c:v>男性</c:v>
                  </c:pt>
                  <c:pt idx="3">
                    <c:v>女性</c:v>
                  </c:pt>
                  <c:pt idx="4">
                    <c:v>男性</c:v>
                  </c:pt>
                  <c:pt idx="5">
                    <c:v>女性</c:v>
                  </c:pt>
                </c:lvl>
                <c:lvl>
                  <c:pt idx="0">
                    <c:v>50代</c:v>
                  </c:pt>
                  <c:pt idx="2">
                    <c:v>60代</c:v>
                  </c:pt>
                  <c:pt idx="4">
                    <c:v>70代</c:v>
                  </c:pt>
                </c:lvl>
              </c:multiLvlStrCache>
            </c:multiLvlStrRef>
          </c:cat>
          <c:val>
            <c:numRef>
              <c:f>Sheet2!$Q$31:$V$31</c:f>
              <c:numCache>
                <c:formatCode>0.0</c:formatCode>
                <c:ptCount val="6"/>
                <c:pt idx="0">
                  <c:v>1</c:v>
                </c:pt>
                <c:pt idx="1">
                  <c:v>0.96</c:v>
                </c:pt>
                <c:pt idx="2">
                  <c:v>0.95652173913043503</c:v>
                </c:pt>
                <c:pt idx="3">
                  <c:v>1</c:v>
                </c:pt>
                <c:pt idx="4">
                  <c:v>0.92307692307692302</c:v>
                </c:pt>
                <c:pt idx="5">
                  <c:v>0.90476190476190499</c:v>
                </c:pt>
              </c:numCache>
            </c:numRef>
          </c:val>
        </c:ser>
        <c:ser>
          <c:idx val="1"/>
          <c:order val="1"/>
          <c:tx>
            <c:strRef>
              <c:f>Sheet2!$P$32</c:f>
              <c:strCache>
                <c:ptCount val="1"/>
                <c:pt idx="0">
                  <c:v>1人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multiLvlStrRef>
              <c:f>Sheet2!$Q$29:$V$30</c:f>
              <c:multiLvlStrCache>
                <c:ptCount val="6"/>
                <c:lvl>
                  <c:pt idx="0">
                    <c:v>男性</c:v>
                  </c:pt>
                  <c:pt idx="1">
                    <c:v>女性</c:v>
                  </c:pt>
                  <c:pt idx="2">
                    <c:v>男性</c:v>
                  </c:pt>
                  <c:pt idx="3">
                    <c:v>女性</c:v>
                  </c:pt>
                  <c:pt idx="4">
                    <c:v>男性</c:v>
                  </c:pt>
                  <c:pt idx="5">
                    <c:v>女性</c:v>
                  </c:pt>
                </c:lvl>
                <c:lvl>
                  <c:pt idx="0">
                    <c:v>50代</c:v>
                  </c:pt>
                  <c:pt idx="2">
                    <c:v>60代</c:v>
                  </c:pt>
                  <c:pt idx="4">
                    <c:v>70代</c:v>
                  </c:pt>
                </c:lvl>
              </c:multiLvlStrCache>
            </c:multiLvlStrRef>
          </c:cat>
          <c:val>
            <c:numRef>
              <c:f>Sheet2!$Q$32:$V$32</c:f>
              <c:numCache>
                <c:formatCode>0.0</c:formatCode>
                <c:ptCount val="6"/>
                <c:pt idx="0">
                  <c:v>0</c:v>
                </c:pt>
                <c:pt idx="1">
                  <c:v>0</c:v>
                </c:pt>
                <c:pt idx="2">
                  <c:v>2.1739130434782601E-2</c:v>
                </c:pt>
                <c:pt idx="3">
                  <c:v>0</c:v>
                </c:pt>
                <c:pt idx="4">
                  <c:v>0</c:v>
                </c:pt>
                <c:pt idx="5">
                  <c:v>4.7619047619047603E-2</c:v>
                </c:pt>
              </c:numCache>
            </c:numRef>
          </c:val>
        </c:ser>
        <c:ser>
          <c:idx val="2"/>
          <c:order val="2"/>
          <c:tx>
            <c:strRef>
              <c:f>Sheet2!$P$33</c:f>
              <c:strCache>
                <c:ptCount val="1"/>
                <c:pt idx="0">
                  <c:v>2人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multiLvlStrRef>
              <c:f>Sheet2!$Q$29:$V$30</c:f>
              <c:multiLvlStrCache>
                <c:ptCount val="6"/>
                <c:lvl>
                  <c:pt idx="0">
                    <c:v>男性</c:v>
                  </c:pt>
                  <c:pt idx="1">
                    <c:v>女性</c:v>
                  </c:pt>
                  <c:pt idx="2">
                    <c:v>男性</c:v>
                  </c:pt>
                  <c:pt idx="3">
                    <c:v>女性</c:v>
                  </c:pt>
                  <c:pt idx="4">
                    <c:v>男性</c:v>
                  </c:pt>
                  <c:pt idx="5">
                    <c:v>女性</c:v>
                  </c:pt>
                </c:lvl>
                <c:lvl>
                  <c:pt idx="0">
                    <c:v>50代</c:v>
                  </c:pt>
                  <c:pt idx="2">
                    <c:v>60代</c:v>
                  </c:pt>
                  <c:pt idx="4">
                    <c:v>70代</c:v>
                  </c:pt>
                </c:lvl>
              </c:multiLvlStrCache>
            </c:multiLvlStrRef>
          </c:cat>
          <c:val>
            <c:numRef>
              <c:f>Sheet2!$Q$33:$V$33</c:f>
              <c:numCache>
                <c:formatCode>0.0</c:formatCode>
                <c:ptCount val="6"/>
                <c:pt idx="0">
                  <c:v>0</c:v>
                </c:pt>
                <c:pt idx="1">
                  <c:v>0.04</c:v>
                </c:pt>
                <c:pt idx="2">
                  <c:v>2.1739130434782601E-2</c:v>
                </c:pt>
                <c:pt idx="3">
                  <c:v>0</c:v>
                </c:pt>
                <c:pt idx="4">
                  <c:v>7.69230769230769E-2</c:v>
                </c:pt>
                <c:pt idx="5">
                  <c:v>4.7619047619047603E-2</c:v>
                </c:pt>
              </c:numCache>
            </c:numRef>
          </c:val>
        </c:ser>
        <c:ser>
          <c:idx val="3"/>
          <c:order val="3"/>
          <c:tx>
            <c:strRef>
              <c:f>Sheet2!$P$34</c:f>
              <c:strCache>
                <c:ptCount val="1"/>
                <c:pt idx="0">
                  <c:v>３人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multiLvlStrRef>
              <c:f>Sheet2!$Q$29:$V$30</c:f>
              <c:multiLvlStrCache>
                <c:ptCount val="6"/>
                <c:lvl>
                  <c:pt idx="0">
                    <c:v>男性</c:v>
                  </c:pt>
                  <c:pt idx="1">
                    <c:v>女性</c:v>
                  </c:pt>
                  <c:pt idx="2">
                    <c:v>男性</c:v>
                  </c:pt>
                  <c:pt idx="3">
                    <c:v>女性</c:v>
                  </c:pt>
                  <c:pt idx="4">
                    <c:v>男性</c:v>
                  </c:pt>
                  <c:pt idx="5">
                    <c:v>女性</c:v>
                  </c:pt>
                </c:lvl>
                <c:lvl>
                  <c:pt idx="0">
                    <c:v>50代</c:v>
                  </c:pt>
                  <c:pt idx="2">
                    <c:v>60代</c:v>
                  </c:pt>
                  <c:pt idx="4">
                    <c:v>70代</c:v>
                  </c:pt>
                </c:lvl>
              </c:multiLvlStrCache>
            </c:multiLvlStrRef>
          </c:cat>
          <c:val>
            <c:numRef>
              <c:f>Sheet2!$Q$34:$V$34</c:f>
              <c:numCache>
                <c:formatCode>0.0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ser>
          <c:idx val="4"/>
          <c:order val="4"/>
          <c:tx>
            <c:strRef>
              <c:f>Sheet2!$P$35</c:f>
              <c:strCache>
                <c:ptCount val="1"/>
                <c:pt idx="0">
                  <c:v>4人以上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multiLvlStrRef>
              <c:f>Sheet2!$Q$29:$V$30</c:f>
              <c:multiLvlStrCache>
                <c:ptCount val="6"/>
                <c:lvl>
                  <c:pt idx="0">
                    <c:v>男性</c:v>
                  </c:pt>
                  <c:pt idx="1">
                    <c:v>女性</c:v>
                  </c:pt>
                  <c:pt idx="2">
                    <c:v>男性</c:v>
                  </c:pt>
                  <c:pt idx="3">
                    <c:v>女性</c:v>
                  </c:pt>
                  <c:pt idx="4">
                    <c:v>男性</c:v>
                  </c:pt>
                  <c:pt idx="5">
                    <c:v>女性</c:v>
                  </c:pt>
                </c:lvl>
                <c:lvl>
                  <c:pt idx="0">
                    <c:v>50代</c:v>
                  </c:pt>
                  <c:pt idx="2">
                    <c:v>60代</c:v>
                  </c:pt>
                  <c:pt idx="4">
                    <c:v>70代</c:v>
                  </c:pt>
                </c:lvl>
              </c:multiLvlStrCache>
            </c:multiLvlStrRef>
          </c:cat>
          <c:val>
            <c:numRef>
              <c:f>Sheet2!$Q$35:$V$35</c:f>
              <c:numCache>
                <c:formatCode>0.0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0582064"/>
        <c:axId val="150582456"/>
      </c:barChart>
      <c:catAx>
        <c:axId val="150582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S PGothic" charset="-128"/>
                <a:ea typeface="MS PGothic" charset="-128"/>
                <a:cs typeface="MS PGothic" charset="-128"/>
              </a:defRPr>
            </a:pPr>
            <a:endParaRPr lang="ja-JP"/>
          </a:p>
        </c:txPr>
        <c:crossAx val="150582456"/>
        <c:crosses val="autoZero"/>
        <c:auto val="1"/>
        <c:lblAlgn val="ctr"/>
        <c:lblOffset val="100"/>
        <c:noMultiLvlLbl val="0"/>
      </c:catAx>
      <c:valAx>
        <c:axId val="150582456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S PGothic" charset="-128"/>
                <a:ea typeface="MS PGothic" charset="-128"/>
                <a:cs typeface="MS PGothic" charset="-128"/>
              </a:defRPr>
            </a:pPr>
            <a:endParaRPr lang="ja-JP"/>
          </a:p>
        </c:txPr>
        <c:crossAx val="150582064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S PGothic" charset="-128"/>
              <a:ea typeface="MS PGothic" charset="-128"/>
              <a:cs typeface="MS PGothic" charset="-128"/>
            </a:defRPr>
          </a:pPr>
          <a:endParaRPr lang="ja-JP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>
          <a:latin typeface="MS PGothic" charset="-128"/>
          <a:ea typeface="MS PGothic" charset="-128"/>
          <a:cs typeface="MS PGothic" charset="-128"/>
        </a:defRPr>
      </a:pPr>
      <a:endParaRPr lang="ja-JP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Sheet2!$C$4:$C$10</c:f>
              <c:strCache>
                <c:ptCount val="7"/>
                <c:pt idx="0">
                  <c:v>楽しみだから（おいしい？）</c:v>
                </c:pt>
                <c:pt idx="1">
                  <c:v>作るのが面倒（自分で作れない）</c:v>
                </c:pt>
                <c:pt idx="2">
                  <c:v>帰宅時間が遅い</c:v>
                </c:pt>
                <c:pt idx="3">
                  <c:v>片付けが面倒</c:v>
                </c:pt>
                <c:pt idx="4">
                  <c:v>その他</c:v>
                </c:pt>
                <c:pt idx="5">
                  <c:v>献立を考えるのが苦手</c:v>
                </c:pt>
                <c:pt idx="6">
                  <c:v>食材費が高い</c:v>
                </c:pt>
              </c:strCache>
            </c:strRef>
          </c:cat>
          <c:val>
            <c:numRef>
              <c:f>Sheet2!$D$4:$D$10</c:f>
              <c:numCache>
                <c:formatCode>General</c:formatCode>
                <c:ptCount val="7"/>
                <c:pt idx="0">
                  <c:v>96</c:v>
                </c:pt>
                <c:pt idx="1">
                  <c:v>75</c:v>
                </c:pt>
                <c:pt idx="2">
                  <c:v>60</c:v>
                </c:pt>
                <c:pt idx="3">
                  <c:v>14</c:v>
                </c:pt>
                <c:pt idx="4">
                  <c:v>12</c:v>
                </c:pt>
                <c:pt idx="5">
                  <c:v>9</c:v>
                </c:pt>
                <c:pt idx="6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0855064"/>
        <c:axId val="220857416"/>
      </c:barChart>
      <c:catAx>
        <c:axId val="2208550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20857416"/>
        <c:crosses val="autoZero"/>
        <c:auto val="1"/>
        <c:lblAlgn val="ctr"/>
        <c:lblOffset val="100"/>
        <c:noMultiLvlLbl val="0"/>
      </c:catAx>
      <c:valAx>
        <c:axId val="2208574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2085506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Sheet2!$P$19:$P$25</c:f>
              <c:strCache>
                <c:ptCount val="7"/>
                <c:pt idx="0">
                  <c:v>スーパー</c:v>
                </c:pt>
                <c:pt idx="1">
                  <c:v>コンビニ</c:v>
                </c:pt>
                <c:pt idx="2">
                  <c:v>弁当屋</c:v>
                </c:pt>
                <c:pt idx="3">
                  <c:v>惣菜屋</c:v>
                </c:pt>
                <c:pt idx="4">
                  <c:v>その他</c:v>
                </c:pt>
                <c:pt idx="5">
                  <c:v>宅配</c:v>
                </c:pt>
                <c:pt idx="6">
                  <c:v>ネット</c:v>
                </c:pt>
              </c:strCache>
            </c:strRef>
          </c:cat>
          <c:val>
            <c:numRef>
              <c:f>Sheet2!$Q$19:$Q$25</c:f>
              <c:numCache>
                <c:formatCode>General</c:formatCode>
                <c:ptCount val="7"/>
                <c:pt idx="0">
                  <c:v>182</c:v>
                </c:pt>
                <c:pt idx="1">
                  <c:v>114</c:v>
                </c:pt>
                <c:pt idx="2">
                  <c:v>61</c:v>
                </c:pt>
                <c:pt idx="3">
                  <c:v>39</c:v>
                </c:pt>
                <c:pt idx="4">
                  <c:v>33</c:v>
                </c:pt>
                <c:pt idx="5">
                  <c:v>6</c:v>
                </c:pt>
                <c:pt idx="6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0854672"/>
        <c:axId val="220852712"/>
      </c:barChart>
      <c:catAx>
        <c:axId val="2208546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20852712"/>
        <c:crosses val="autoZero"/>
        <c:auto val="1"/>
        <c:lblAlgn val="ctr"/>
        <c:lblOffset val="100"/>
        <c:noMultiLvlLbl val="0"/>
      </c:catAx>
      <c:valAx>
        <c:axId val="2208527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2085467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MS PGothic" charset="-128"/>
                <a:ea typeface="MS PGothic" charset="-128"/>
                <a:cs typeface="MS PGothic" charset="-128"/>
              </a:defRPr>
            </a:pPr>
            <a:r>
              <a:rPr lang="ja-JP"/>
              <a:t>生活満足度</a:t>
            </a:r>
            <a:r>
              <a:rPr lang="en-US"/>
              <a:t>(</a:t>
            </a:r>
            <a:r>
              <a:rPr lang="ja-JP"/>
              <a:t>調布</a:t>
            </a:r>
            <a:r>
              <a:rPr lang="en-US"/>
              <a:t>)</a:t>
            </a:r>
            <a:endParaRPr lang="ja-JP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MS PGothic" charset="-128"/>
              <a:ea typeface="MS PGothic" charset="-128"/>
              <a:cs typeface="MS PGothic" charset="-128"/>
            </a:defRPr>
          </a:pPr>
          <a:endParaRPr lang="ja-JP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Sheet2!$P$5</c:f>
              <c:strCache>
                <c:ptCount val="1"/>
                <c:pt idx="0">
                  <c:v>不満</c:v>
                </c:pt>
              </c:strCache>
            </c:strRef>
          </c:tx>
          <c:spPr>
            <a:solidFill>
              <a:schemeClr val="accent6">
                <a:tint val="58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Sheet2!$Q$3:$V$4</c:f>
              <c:multiLvlStrCache>
                <c:ptCount val="6"/>
                <c:lvl>
                  <c:pt idx="0">
                    <c:v>男性</c:v>
                  </c:pt>
                  <c:pt idx="1">
                    <c:v>女性</c:v>
                  </c:pt>
                  <c:pt idx="2">
                    <c:v>男性</c:v>
                  </c:pt>
                  <c:pt idx="3">
                    <c:v>女性</c:v>
                  </c:pt>
                  <c:pt idx="4">
                    <c:v>男性</c:v>
                  </c:pt>
                  <c:pt idx="5">
                    <c:v>女性</c:v>
                  </c:pt>
                </c:lvl>
                <c:lvl>
                  <c:pt idx="0">
                    <c:v>50代</c:v>
                  </c:pt>
                  <c:pt idx="2">
                    <c:v>60代</c:v>
                  </c:pt>
                  <c:pt idx="4">
                    <c:v>70代</c:v>
                  </c:pt>
                </c:lvl>
              </c:multiLvlStrCache>
            </c:multiLvlStrRef>
          </c:cat>
          <c:val>
            <c:numRef>
              <c:f>Sheet2!$Q$5:$V$5</c:f>
              <c:numCache>
                <c:formatCode>0.0</c:formatCode>
                <c:ptCount val="6"/>
                <c:pt idx="0">
                  <c:v>4.54545454545454E-2</c:v>
                </c:pt>
                <c:pt idx="1">
                  <c:v>6.5217391304347797E-2</c:v>
                </c:pt>
                <c:pt idx="2">
                  <c:v>1.6949152542372899E-2</c:v>
                </c:pt>
                <c:pt idx="3">
                  <c:v>1.5625E-2</c:v>
                </c:pt>
                <c:pt idx="4">
                  <c:v>0</c:v>
                </c:pt>
                <c:pt idx="5">
                  <c:v>3.2786885245901599E-2</c:v>
                </c:pt>
              </c:numCache>
            </c:numRef>
          </c:val>
        </c:ser>
        <c:ser>
          <c:idx val="1"/>
          <c:order val="1"/>
          <c:tx>
            <c:strRef>
              <c:f>Sheet2!$P$6</c:f>
              <c:strCache>
                <c:ptCount val="1"/>
                <c:pt idx="0">
                  <c:v>やや不満</c:v>
                </c:pt>
              </c:strCache>
            </c:strRef>
          </c:tx>
          <c:spPr>
            <a:solidFill>
              <a:schemeClr val="accent6">
                <a:tint val="86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Sheet2!$Q$3:$V$4</c:f>
              <c:multiLvlStrCache>
                <c:ptCount val="6"/>
                <c:lvl>
                  <c:pt idx="0">
                    <c:v>男性</c:v>
                  </c:pt>
                  <c:pt idx="1">
                    <c:v>女性</c:v>
                  </c:pt>
                  <c:pt idx="2">
                    <c:v>男性</c:v>
                  </c:pt>
                  <c:pt idx="3">
                    <c:v>女性</c:v>
                  </c:pt>
                  <c:pt idx="4">
                    <c:v>男性</c:v>
                  </c:pt>
                  <c:pt idx="5">
                    <c:v>女性</c:v>
                  </c:pt>
                </c:lvl>
                <c:lvl>
                  <c:pt idx="0">
                    <c:v>50代</c:v>
                  </c:pt>
                  <c:pt idx="2">
                    <c:v>60代</c:v>
                  </c:pt>
                  <c:pt idx="4">
                    <c:v>70代</c:v>
                  </c:pt>
                </c:lvl>
              </c:multiLvlStrCache>
            </c:multiLvlStrRef>
          </c:cat>
          <c:val>
            <c:numRef>
              <c:f>Sheet2!$Q$6:$V$6</c:f>
              <c:numCache>
                <c:formatCode>0.0</c:formatCode>
                <c:ptCount val="6"/>
                <c:pt idx="0">
                  <c:v>4.54545454545454E-2</c:v>
                </c:pt>
                <c:pt idx="1">
                  <c:v>0.282608695652174</c:v>
                </c:pt>
                <c:pt idx="2">
                  <c:v>0.152542372881356</c:v>
                </c:pt>
                <c:pt idx="3">
                  <c:v>7.8125E-2</c:v>
                </c:pt>
                <c:pt idx="4">
                  <c:v>0.157894736842105</c:v>
                </c:pt>
                <c:pt idx="5">
                  <c:v>0.18032786885245899</c:v>
                </c:pt>
              </c:numCache>
            </c:numRef>
          </c:val>
        </c:ser>
        <c:ser>
          <c:idx val="2"/>
          <c:order val="2"/>
          <c:tx>
            <c:strRef>
              <c:f>Sheet2!$P$7</c:f>
              <c:strCache>
                <c:ptCount val="1"/>
                <c:pt idx="0">
                  <c:v>やや満足</c:v>
                </c:pt>
              </c:strCache>
            </c:strRef>
          </c:tx>
          <c:spPr>
            <a:solidFill>
              <a:schemeClr val="accent6">
                <a:shade val="86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Sheet2!$Q$3:$V$4</c:f>
              <c:multiLvlStrCache>
                <c:ptCount val="6"/>
                <c:lvl>
                  <c:pt idx="0">
                    <c:v>男性</c:v>
                  </c:pt>
                  <c:pt idx="1">
                    <c:v>女性</c:v>
                  </c:pt>
                  <c:pt idx="2">
                    <c:v>男性</c:v>
                  </c:pt>
                  <c:pt idx="3">
                    <c:v>女性</c:v>
                  </c:pt>
                  <c:pt idx="4">
                    <c:v>男性</c:v>
                  </c:pt>
                  <c:pt idx="5">
                    <c:v>女性</c:v>
                  </c:pt>
                </c:lvl>
                <c:lvl>
                  <c:pt idx="0">
                    <c:v>50代</c:v>
                  </c:pt>
                  <c:pt idx="2">
                    <c:v>60代</c:v>
                  </c:pt>
                  <c:pt idx="4">
                    <c:v>70代</c:v>
                  </c:pt>
                </c:lvl>
              </c:multiLvlStrCache>
            </c:multiLvlStrRef>
          </c:cat>
          <c:val>
            <c:numRef>
              <c:f>Sheet2!$Q$7:$V$7</c:f>
              <c:numCache>
                <c:formatCode>0.0</c:formatCode>
                <c:ptCount val="6"/>
                <c:pt idx="0">
                  <c:v>0.63636363636363602</c:v>
                </c:pt>
                <c:pt idx="1">
                  <c:v>0.39130434782608697</c:v>
                </c:pt>
                <c:pt idx="2">
                  <c:v>0.44067796610169502</c:v>
                </c:pt>
                <c:pt idx="3">
                  <c:v>0.46875</c:v>
                </c:pt>
                <c:pt idx="4">
                  <c:v>0.47368421052631599</c:v>
                </c:pt>
                <c:pt idx="5">
                  <c:v>0.50819672131147497</c:v>
                </c:pt>
              </c:numCache>
            </c:numRef>
          </c:val>
        </c:ser>
        <c:ser>
          <c:idx val="3"/>
          <c:order val="3"/>
          <c:tx>
            <c:strRef>
              <c:f>Sheet2!$P$8</c:f>
              <c:strCache>
                <c:ptCount val="1"/>
                <c:pt idx="0">
                  <c:v>満足</c:v>
                </c:pt>
              </c:strCache>
            </c:strRef>
          </c:tx>
          <c:spPr>
            <a:solidFill>
              <a:schemeClr val="accent6">
                <a:shade val="58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Sheet2!$Q$3:$V$4</c:f>
              <c:multiLvlStrCache>
                <c:ptCount val="6"/>
                <c:lvl>
                  <c:pt idx="0">
                    <c:v>男性</c:v>
                  </c:pt>
                  <c:pt idx="1">
                    <c:v>女性</c:v>
                  </c:pt>
                  <c:pt idx="2">
                    <c:v>男性</c:v>
                  </c:pt>
                  <c:pt idx="3">
                    <c:v>女性</c:v>
                  </c:pt>
                  <c:pt idx="4">
                    <c:v>男性</c:v>
                  </c:pt>
                  <c:pt idx="5">
                    <c:v>女性</c:v>
                  </c:pt>
                </c:lvl>
                <c:lvl>
                  <c:pt idx="0">
                    <c:v>50代</c:v>
                  </c:pt>
                  <c:pt idx="2">
                    <c:v>60代</c:v>
                  </c:pt>
                  <c:pt idx="4">
                    <c:v>70代</c:v>
                  </c:pt>
                </c:lvl>
              </c:multiLvlStrCache>
            </c:multiLvlStrRef>
          </c:cat>
          <c:val>
            <c:numRef>
              <c:f>Sheet2!$Q$8:$V$8</c:f>
              <c:numCache>
                <c:formatCode>0.0</c:formatCode>
                <c:ptCount val="6"/>
                <c:pt idx="0">
                  <c:v>0.27272727272727298</c:v>
                </c:pt>
                <c:pt idx="1">
                  <c:v>0.26086956521739102</c:v>
                </c:pt>
                <c:pt idx="2">
                  <c:v>0.38983050847457601</c:v>
                </c:pt>
                <c:pt idx="3">
                  <c:v>0.4375</c:v>
                </c:pt>
                <c:pt idx="4">
                  <c:v>0.36842105263157898</c:v>
                </c:pt>
                <c:pt idx="5">
                  <c:v>0.27868852459016402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220856632"/>
        <c:axId val="220859768"/>
      </c:barChart>
      <c:catAx>
        <c:axId val="220856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S PGothic" charset="-128"/>
                <a:ea typeface="MS PGothic" charset="-128"/>
                <a:cs typeface="MS PGothic" charset="-128"/>
              </a:defRPr>
            </a:pPr>
            <a:endParaRPr lang="ja-JP"/>
          </a:p>
        </c:txPr>
        <c:crossAx val="220859768"/>
        <c:crosses val="autoZero"/>
        <c:auto val="1"/>
        <c:lblAlgn val="ctr"/>
        <c:lblOffset val="100"/>
        <c:noMultiLvlLbl val="0"/>
      </c:catAx>
      <c:valAx>
        <c:axId val="220859768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S PGothic" charset="-128"/>
                <a:ea typeface="MS PGothic" charset="-128"/>
                <a:cs typeface="MS PGothic" charset="-128"/>
              </a:defRPr>
            </a:pPr>
            <a:endParaRPr lang="ja-JP"/>
          </a:p>
        </c:txPr>
        <c:crossAx val="220856632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S PGothic" charset="-128"/>
              <a:ea typeface="MS PGothic" charset="-128"/>
              <a:cs typeface="MS PGothic" charset="-128"/>
            </a:defRPr>
          </a:pPr>
          <a:endParaRPr lang="ja-JP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 b="1">
          <a:latin typeface="MS PGothic" charset="-128"/>
          <a:ea typeface="MS PGothic" charset="-128"/>
          <a:cs typeface="MS PGothic" charset="-128"/>
        </a:defRPr>
      </a:pPr>
      <a:endParaRPr lang="ja-JP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MS PGothic" charset="-128"/>
                <a:ea typeface="MS PGothic" charset="-128"/>
                <a:cs typeface="MS PGothic" charset="-128"/>
              </a:defRPr>
            </a:pPr>
            <a:r>
              <a:rPr lang="ja-JP"/>
              <a:t>生活満足度</a:t>
            </a:r>
            <a:r>
              <a:rPr lang="en-US"/>
              <a:t>(</a:t>
            </a:r>
            <a:r>
              <a:rPr lang="ja-JP"/>
              <a:t>調布以外都市</a:t>
            </a:r>
            <a:r>
              <a:rPr lang="en-US"/>
              <a:t>)</a:t>
            </a:r>
            <a:endParaRPr lang="ja-JP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MS PGothic" charset="-128"/>
              <a:ea typeface="MS PGothic" charset="-128"/>
              <a:cs typeface="MS PGothic" charset="-128"/>
            </a:defRPr>
          </a:pPr>
          <a:endParaRPr lang="ja-JP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Sheet2!$P$28</c:f>
              <c:strCache>
                <c:ptCount val="1"/>
                <c:pt idx="0">
                  <c:v>不満</c:v>
                </c:pt>
              </c:strCache>
            </c:strRef>
          </c:tx>
          <c:spPr>
            <a:solidFill>
              <a:schemeClr val="accent6">
                <a:tint val="58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Sheet2!$Q$26:$V$27</c:f>
              <c:multiLvlStrCache>
                <c:ptCount val="6"/>
                <c:lvl>
                  <c:pt idx="0">
                    <c:v>男性</c:v>
                  </c:pt>
                  <c:pt idx="1">
                    <c:v>女性</c:v>
                  </c:pt>
                  <c:pt idx="2">
                    <c:v>男性</c:v>
                  </c:pt>
                  <c:pt idx="3">
                    <c:v>女性</c:v>
                  </c:pt>
                  <c:pt idx="4">
                    <c:v>男性</c:v>
                  </c:pt>
                  <c:pt idx="5">
                    <c:v>女性</c:v>
                  </c:pt>
                </c:lvl>
                <c:lvl>
                  <c:pt idx="0">
                    <c:v>50代</c:v>
                  </c:pt>
                  <c:pt idx="2">
                    <c:v>60代</c:v>
                  </c:pt>
                  <c:pt idx="4">
                    <c:v>70代</c:v>
                  </c:pt>
                </c:lvl>
              </c:multiLvlStrCache>
            </c:multiLvlStrRef>
          </c:cat>
          <c:val>
            <c:numRef>
              <c:f>Sheet2!$Q$28:$V$28</c:f>
              <c:numCache>
                <c:formatCode>0.0</c:formatCode>
                <c:ptCount val="6"/>
                <c:pt idx="0">
                  <c:v>6.1068702290076299E-2</c:v>
                </c:pt>
                <c:pt idx="1">
                  <c:v>4.4585987261146501E-2</c:v>
                </c:pt>
                <c:pt idx="2">
                  <c:v>3.13253012048193E-2</c:v>
                </c:pt>
                <c:pt idx="3">
                  <c:v>2.3341523341523299E-2</c:v>
                </c:pt>
                <c:pt idx="4">
                  <c:v>3.5665294924554197E-2</c:v>
                </c:pt>
                <c:pt idx="5">
                  <c:v>1.7082785808147202E-2</c:v>
                </c:pt>
              </c:numCache>
            </c:numRef>
          </c:val>
        </c:ser>
        <c:ser>
          <c:idx val="1"/>
          <c:order val="1"/>
          <c:tx>
            <c:strRef>
              <c:f>Sheet2!$P$29</c:f>
              <c:strCache>
                <c:ptCount val="1"/>
                <c:pt idx="0">
                  <c:v>やや不満</c:v>
                </c:pt>
              </c:strCache>
            </c:strRef>
          </c:tx>
          <c:spPr>
            <a:solidFill>
              <a:schemeClr val="accent6">
                <a:tint val="86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Sheet2!$Q$26:$V$27</c:f>
              <c:multiLvlStrCache>
                <c:ptCount val="6"/>
                <c:lvl>
                  <c:pt idx="0">
                    <c:v>男性</c:v>
                  </c:pt>
                  <c:pt idx="1">
                    <c:v>女性</c:v>
                  </c:pt>
                  <c:pt idx="2">
                    <c:v>男性</c:v>
                  </c:pt>
                  <c:pt idx="3">
                    <c:v>女性</c:v>
                  </c:pt>
                  <c:pt idx="4">
                    <c:v>男性</c:v>
                  </c:pt>
                  <c:pt idx="5">
                    <c:v>女性</c:v>
                  </c:pt>
                </c:lvl>
                <c:lvl>
                  <c:pt idx="0">
                    <c:v>50代</c:v>
                  </c:pt>
                  <c:pt idx="2">
                    <c:v>60代</c:v>
                  </c:pt>
                  <c:pt idx="4">
                    <c:v>70代</c:v>
                  </c:pt>
                </c:lvl>
              </c:multiLvlStrCache>
            </c:multiLvlStrRef>
          </c:cat>
          <c:val>
            <c:numRef>
              <c:f>Sheet2!$Q$29:$V$29</c:f>
              <c:numCache>
                <c:formatCode>0.0</c:formatCode>
                <c:ptCount val="6"/>
                <c:pt idx="0">
                  <c:v>0.17557251908396901</c:v>
                </c:pt>
                <c:pt idx="1">
                  <c:v>0.18789808917197501</c:v>
                </c:pt>
                <c:pt idx="2">
                  <c:v>0.126506024096386</c:v>
                </c:pt>
                <c:pt idx="3">
                  <c:v>0.10933660933660901</c:v>
                </c:pt>
                <c:pt idx="4">
                  <c:v>0.101508916323731</c:v>
                </c:pt>
                <c:pt idx="5">
                  <c:v>9.1984231274638603E-2</c:v>
                </c:pt>
              </c:numCache>
            </c:numRef>
          </c:val>
        </c:ser>
        <c:ser>
          <c:idx val="2"/>
          <c:order val="2"/>
          <c:tx>
            <c:strRef>
              <c:f>Sheet2!$P$30</c:f>
              <c:strCache>
                <c:ptCount val="1"/>
                <c:pt idx="0">
                  <c:v>やや満足</c:v>
                </c:pt>
              </c:strCache>
            </c:strRef>
          </c:tx>
          <c:spPr>
            <a:solidFill>
              <a:schemeClr val="accent6">
                <a:shade val="86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Sheet2!$Q$26:$V$27</c:f>
              <c:multiLvlStrCache>
                <c:ptCount val="6"/>
                <c:lvl>
                  <c:pt idx="0">
                    <c:v>男性</c:v>
                  </c:pt>
                  <c:pt idx="1">
                    <c:v>女性</c:v>
                  </c:pt>
                  <c:pt idx="2">
                    <c:v>男性</c:v>
                  </c:pt>
                  <c:pt idx="3">
                    <c:v>女性</c:v>
                  </c:pt>
                  <c:pt idx="4">
                    <c:v>男性</c:v>
                  </c:pt>
                  <c:pt idx="5">
                    <c:v>女性</c:v>
                  </c:pt>
                </c:lvl>
                <c:lvl>
                  <c:pt idx="0">
                    <c:v>50代</c:v>
                  </c:pt>
                  <c:pt idx="2">
                    <c:v>60代</c:v>
                  </c:pt>
                  <c:pt idx="4">
                    <c:v>70代</c:v>
                  </c:pt>
                </c:lvl>
              </c:multiLvlStrCache>
            </c:multiLvlStrRef>
          </c:cat>
          <c:val>
            <c:numRef>
              <c:f>Sheet2!$Q$30:$V$30</c:f>
              <c:numCache>
                <c:formatCode>0.0</c:formatCode>
                <c:ptCount val="6"/>
                <c:pt idx="0">
                  <c:v>0.50381679389313005</c:v>
                </c:pt>
                <c:pt idx="1">
                  <c:v>0.52866242038216604</c:v>
                </c:pt>
                <c:pt idx="2">
                  <c:v>0.49638554216867498</c:v>
                </c:pt>
                <c:pt idx="3">
                  <c:v>0.55528255528255499</c:v>
                </c:pt>
                <c:pt idx="4">
                  <c:v>0.44032921810699599</c:v>
                </c:pt>
                <c:pt idx="5">
                  <c:v>0.47043363994743798</c:v>
                </c:pt>
              </c:numCache>
            </c:numRef>
          </c:val>
        </c:ser>
        <c:ser>
          <c:idx val="3"/>
          <c:order val="3"/>
          <c:tx>
            <c:strRef>
              <c:f>Sheet2!$P$31</c:f>
              <c:strCache>
                <c:ptCount val="1"/>
                <c:pt idx="0">
                  <c:v>満足</c:v>
                </c:pt>
              </c:strCache>
            </c:strRef>
          </c:tx>
          <c:spPr>
            <a:solidFill>
              <a:schemeClr val="accent6">
                <a:shade val="58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Sheet2!$Q$26:$V$27</c:f>
              <c:multiLvlStrCache>
                <c:ptCount val="6"/>
                <c:lvl>
                  <c:pt idx="0">
                    <c:v>男性</c:v>
                  </c:pt>
                  <c:pt idx="1">
                    <c:v>女性</c:v>
                  </c:pt>
                  <c:pt idx="2">
                    <c:v>男性</c:v>
                  </c:pt>
                  <c:pt idx="3">
                    <c:v>女性</c:v>
                  </c:pt>
                  <c:pt idx="4">
                    <c:v>男性</c:v>
                  </c:pt>
                  <c:pt idx="5">
                    <c:v>女性</c:v>
                  </c:pt>
                </c:lvl>
                <c:lvl>
                  <c:pt idx="0">
                    <c:v>50代</c:v>
                  </c:pt>
                  <c:pt idx="2">
                    <c:v>60代</c:v>
                  </c:pt>
                  <c:pt idx="4">
                    <c:v>70代</c:v>
                  </c:pt>
                </c:lvl>
              </c:multiLvlStrCache>
            </c:multiLvlStrRef>
          </c:cat>
          <c:val>
            <c:numRef>
              <c:f>Sheet2!$Q$31:$V$31</c:f>
              <c:numCache>
                <c:formatCode>0.0</c:formatCode>
                <c:ptCount val="6"/>
                <c:pt idx="0">
                  <c:v>0.25954198473282403</c:v>
                </c:pt>
                <c:pt idx="1">
                  <c:v>0.23885350318471299</c:v>
                </c:pt>
                <c:pt idx="2">
                  <c:v>0.34578313253012</c:v>
                </c:pt>
                <c:pt idx="3">
                  <c:v>0.31203931203931201</c:v>
                </c:pt>
                <c:pt idx="4">
                  <c:v>0.42249657064471902</c:v>
                </c:pt>
                <c:pt idx="5">
                  <c:v>0.42049934296977698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220853104"/>
        <c:axId val="220858200"/>
      </c:barChart>
      <c:catAx>
        <c:axId val="220853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S PGothic" charset="-128"/>
                <a:ea typeface="MS PGothic" charset="-128"/>
                <a:cs typeface="MS PGothic" charset="-128"/>
              </a:defRPr>
            </a:pPr>
            <a:endParaRPr lang="ja-JP"/>
          </a:p>
        </c:txPr>
        <c:crossAx val="220858200"/>
        <c:crosses val="autoZero"/>
        <c:auto val="1"/>
        <c:lblAlgn val="ctr"/>
        <c:lblOffset val="100"/>
        <c:noMultiLvlLbl val="0"/>
      </c:catAx>
      <c:valAx>
        <c:axId val="220858200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S PGothic" charset="-128"/>
                <a:ea typeface="MS PGothic" charset="-128"/>
                <a:cs typeface="MS PGothic" charset="-128"/>
              </a:defRPr>
            </a:pPr>
            <a:endParaRPr lang="ja-JP"/>
          </a:p>
        </c:txPr>
        <c:crossAx val="220853104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S PGothic" charset="-128"/>
              <a:ea typeface="MS PGothic" charset="-128"/>
              <a:cs typeface="MS PGothic" charset="-128"/>
            </a:defRPr>
          </a:pPr>
          <a:endParaRPr lang="ja-JP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 b="1">
          <a:latin typeface="MS PGothic" charset="-128"/>
          <a:ea typeface="MS PGothic" charset="-128"/>
          <a:cs typeface="MS PGothic" charset="-128"/>
        </a:defRPr>
      </a:pPr>
      <a:endParaRPr lang="ja-JP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MS PGothic" charset="-128"/>
                <a:ea typeface="MS PGothic" charset="-128"/>
                <a:cs typeface="MS PGothic" charset="-128"/>
              </a:defRPr>
            </a:pPr>
            <a:r>
              <a:rPr lang="ja-JP" altLang="en-US" dirty="0" smtClean="0"/>
              <a:t>結婚満足度</a:t>
            </a:r>
            <a:r>
              <a:rPr lang="en-US" dirty="0" smtClean="0"/>
              <a:t>(</a:t>
            </a:r>
            <a:r>
              <a:rPr lang="ja-JP" dirty="0" smtClean="0"/>
              <a:t>調布</a:t>
            </a:r>
            <a:r>
              <a:rPr lang="en-US" dirty="0"/>
              <a:t>)</a:t>
            </a:r>
            <a:endParaRPr lang="ja-JP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MS PGothic" charset="-128"/>
              <a:ea typeface="MS PGothic" charset="-128"/>
              <a:cs typeface="MS PGothic" charset="-128"/>
            </a:defRPr>
          </a:pPr>
          <a:endParaRPr lang="ja-JP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'/Users/oikawamasato/Dropbox/Public_JSTAR/City_Presentaion/2015-2016Presentation/output/Oikawa/excel/Chofu2/Table25/[Table2526.xlsx]Sheet2'!$P$51</c:f>
              <c:strCache>
                <c:ptCount val="1"/>
                <c:pt idx="0">
                  <c:v>不満</c:v>
                </c:pt>
              </c:strCache>
            </c:strRef>
          </c:tx>
          <c:spPr>
            <a:solidFill>
              <a:schemeClr val="accent6">
                <a:tint val="58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[1]Sheet2!$Q$49:$V$50</c:f>
              <c:multiLvlStrCache>
                <c:ptCount val="6"/>
                <c:lvl>
                  <c:pt idx="0">
                    <c:v>男性</c:v>
                  </c:pt>
                  <c:pt idx="1">
                    <c:v>女性</c:v>
                  </c:pt>
                  <c:pt idx="2">
                    <c:v>男性</c:v>
                  </c:pt>
                  <c:pt idx="3">
                    <c:v>女性</c:v>
                  </c:pt>
                  <c:pt idx="4">
                    <c:v>男性</c:v>
                  </c:pt>
                  <c:pt idx="5">
                    <c:v>女性</c:v>
                  </c:pt>
                </c:lvl>
                <c:lvl>
                  <c:pt idx="0">
                    <c:v>50代</c:v>
                  </c:pt>
                  <c:pt idx="2">
                    <c:v>60代</c:v>
                  </c:pt>
                  <c:pt idx="4">
                    <c:v>70代</c:v>
                  </c:pt>
                </c:lvl>
              </c:multiLvlStrCache>
            </c:multiLvlStrRef>
          </c:cat>
          <c:val>
            <c:numRef>
              <c:f>[1]Sheet2!$Q$51:$V$51</c:f>
              <c:numCache>
                <c:formatCode>General</c:formatCode>
                <c:ptCount val="6"/>
                <c:pt idx="0">
                  <c:v>7.4074074074074098E-2</c:v>
                </c:pt>
                <c:pt idx="1">
                  <c:v>2.7027027027027001E-2</c:v>
                </c:pt>
                <c:pt idx="2">
                  <c:v>1.6949152542372899E-2</c:v>
                </c:pt>
                <c:pt idx="3">
                  <c:v>5.2631578947368397E-2</c:v>
                </c:pt>
                <c:pt idx="4">
                  <c:v>0</c:v>
                </c:pt>
                <c:pt idx="5">
                  <c:v>1.88679245283019E-2</c:v>
                </c:pt>
              </c:numCache>
            </c:numRef>
          </c:val>
        </c:ser>
        <c:ser>
          <c:idx val="1"/>
          <c:order val="1"/>
          <c:tx>
            <c:strRef>
              <c:f>'/Users/oikawamasato/Dropbox/Public_JSTAR/City_Presentaion/2015-2016Presentation/output/Oikawa/excel/Chofu2/Table25/[Table2526.xlsx]Sheet2'!$P$52</c:f>
              <c:strCache>
                <c:ptCount val="1"/>
                <c:pt idx="0">
                  <c:v>やや不満</c:v>
                </c:pt>
              </c:strCache>
            </c:strRef>
          </c:tx>
          <c:spPr>
            <a:solidFill>
              <a:schemeClr val="accent6">
                <a:tint val="86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[1]Sheet2!$Q$49:$V$50</c:f>
              <c:multiLvlStrCache>
                <c:ptCount val="6"/>
                <c:lvl>
                  <c:pt idx="0">
                    <c:v>男性</c:v>
                  </c:pt>
                  <c:pt idx="1">
                    <c:v>女性</c:v>
                  </c:pt>
                  <c:pt idx="2">
                    <c:v>男性</c:v>
                  </c:pt>
                  <c:pt idx="3">
                    <c:v>女性</c:v>
                  </c:pt>
                  <c:pt idx="4">
                    <c:v>男性</c:v>
                  </c:pt>
                  <c:pt idx="5">
                    <c:v>女性</c:v>
                  </c:pt>
                </c:lvl>
                <c:lvl>
                  <c:pt idx="0">
                    <c:v>50代</c:v>
                  </c:pt>
                  <c:pt idx="2">
                    <c:v>60代</c:v>
                  </c:pt>
                  <c:pt idx="4">
                    <c:v>70代</c:v>
                  </c:pt>
                </c:lvl>
              </c:multiLvlStrCache>
            </c:multiLvlStrRef>
          </c:cat>
          <c:val>
            <c:numRef>
              <c:f>[1]Sheet2!$Q$52:$V$52</c:f>
              <c:numCache>
                <c:formatCode>General</c:formatCode>
                <c:ptCount val="6"/>
                <c:pt idx="0">
                  <c:v>0</c:v>
                </c:pt>
                <c:pt idx="1">
                  <c:v>2.7027027027027001E-2</c:v>
                </c:pt>
                <c:pt idx="2">
                  <c:v>6.7796610169491497E-2</c:v>
                </c:pt>
                <c:pt idx="3">
                  <c:v>8.7719298245614002E-2</c:v>
                </c:pt>
                <c:pt idx="4">
                  <c:v>0.119047619047619</c:v>
                </c:pt>
                <c:pt idx="5">
                  <c:v>0.15094339622641501</c:v>
                </c:pt>
              </c:numCache>
            </c:numRef>
          </c:val>
        </c:ser>
        <c:ser>
          <c:idx val="2"/>
          <c:order val="2"/>
          <c:tx>
            <c:strRef>
              <c:f>'/Users/oikawamasato/Dropbox/Public_JSTAR/City_Presentaion/2015-2016Presentation/output/Oikawa/excel/Chofu2/Table25/[Table2526.xlsx]Sheet2'!$P$53</c:f>
              <c:strCache>
                <c:ptCount val="1"/>
                <c:pt idx="0">
                  <c:v>やや満足</c:v>
                </c:pt>
              </c:strCache>
            </c:strRef>
          </c:tx>
          <c:spPr>
            <a:solidFill>
              <a:schemeClr val="accent6">
                <a:shade val="86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[1]Sheet2!$Q$49:$V$50</c:f>
              <c:multiLvlStrCache>
                <c:ptCount val="6"/>
                <c:lvl>
                  <c:pt idx="0">
                    <c:v>男性</c:v>
                  </c:pt>
                  <c:pt idx="1">
                    <c:v>女性</c:v>
                  </c:pt>
                  <c:pt idx="2">
                    <c:v>男性</c:v>
                  </c:pt>
                  <c:pt idx="3">
                    <c:v>女性</c:v>
                  </c:pt>
                  <c:pt idx="4">
                    <c:v>男性</c:v>
                  </c:pt>
                  <c:pt idx="5">
                    <c:v>女性</c:v>
                  </c:pt>
                </c:lvl>
                <c:lvl>
                  <c:pt idx="0">
                    <c:v>50代</c:v>
                  </c:pt>
                  <c:pt idx="2">
                    <c:v>60代</c:v>
                  </c:pt>
                  <c:pt idx="4">
                    <c:v>70代</c:v>
                  </c:pt>
                </c:lvl>
              </c:multiLvlStrCache>
            </c:multiLvlStrRef>
          </c:cat>
          <c:val>
            <c:numRef>
              <c:f>[1]Sheet2!$Q$53:$V$53</c:f>
              <c:numCache>
                <c:formatCode>General</c:formatCode>
                <c:ptCount val="6"/>
                <c:pt idx="0">
                  <c:v>0.66666666666666696</c:v>
                </c:pt>
                <c:pt idx="1">
                  <c:v>0.59459459459459496</c:v>
                </c:pt>
                <c:pt idx="2">
                  <c:v>0.644067796610169</c:v>
                </c:pt>
                <c:pt idx="3">
                  <c:v>0.56140350877193002</c:v>
                </c:pt>
                <c:pt idx="4">
                  <c:v>0.71428571428571397</c:v>
                </c:pt>
                <c:pt idx="5">
                  <c:v>0.56603773584905703</c:v>
                </c:pt>
              </c:numCache>
            </c:numRef>
          </c:val>
        </c:ser>
        <c:ser>
          <c:idx val="3"/>
          <c:order val="3"/>
          <c:tx>
            <c:strRef>
              <c:f>'/Users/oikawamasato/Dropbox/Public_JSTAR/City_Presentaion/2015-2016Presentation/output/Oikawa/excel/Chofu2/Table25/[Table2526.xlsx]Sheet2'!$P$54</c:f>
              <c:strCache>
                <c:ptCount val="1"/>
                <c:pt idx="0">
                  <c:v>満足</c:v>
                </c:pt>
              </c:strCache>
            </c:strRef>
          </c:tx>
          <c:spPr>
            <a:solidFill>
              <a:schemeClr val="accent6">
                <a:shade val="58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[1]Sheet2!$Q$49:$V$50</c:f>
              <c:multiLvlStrCache>
                <c:ptCount val="6"/>
                <c:lvl>
                  <c:pt idx="0">
                    <c:v>男性</c:v>
                  </c:pt>
                  <c:pt idx="1">
                    <c:v>女性</c:v>
                  </c:pt>
                  <c:pt idx="2">
                    <c:v>男性</c:v>
                  </c:pt>
                  <c:pt idx="3">
                    <c:v>女性</c:v>
                  </c:pt>
                  <c:pt idx="4">
                    <c:v>男性</c:v>
                  </c:pt>
                  <c:pt idx="5">
                    <c:v>女性</c:v>
                  </c:pt>
                </c:lvl>
                <c:lvl>
                  <c:pt idx="0">
                    <c:v>50代</c:v>
                  </c:pt>
                  <c:pt idx="2">
                    <c:v>60代</c:v>
                  </c:pt>
                  <c:pt idx="4">
                    <c:v>70代</c:v>
                  </c:pt>
                </c:lvl>
              </c:multiLvlStrCache>
            </c:multiLvlStrRef>
          </c:cat>
          <c:val>
            <c:numRef>
              <c:f>[1]Sheet2!$Q$54:$V$54</c:f>
              <c:numCache>
                <c:formatCode>General</c:formatCode>
                <c:ptCount val="6"/>
                <c:pt idx="0">
                  <c:v>0.25925925925925902</c:v>
                </c:pt>
                <c:pt idx="1">
                  <c:v>0.35135135135135098</c:v>
                </c:pt>
                <c:pt idx="2">
                  <c:v>0.27118644067796599</c:v>
                </c:pt>
                <c:pt idx="3">
                  <c:v>0.29824561403508798</c:v>
                </c:pt>
                <c:pt idx="4">
                  <c:v>0.16666666666666699</c:v>
                </c:pt>
                <c:pt idx="5">
                  <c:v>0.26415094339622602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220858592"/>
        <c:axId val="220853496"/>
      </c:barChart>
      <c:catAx>
        <c:axId val="220858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S PGothic" charset="-128"/>
                <a:ea typeface="MS PGothic" charset="-128"/>
                <a:cs typeface="MS PGothic" charset="-128"/>
              </a:defRPr>
            </a:pPr>
            <a:endParaRPr lang="ja-JP"/>
          </a:p>
        </c:txPr>
        <c:crossAx val="220853496"/>
        <c:crosses val="autoZero"/>
        <c:auto val="1"/>
        <c:lblAlgn val="ctr"/>
        <c:lblOffset val="100"/>
        <c:noMultiLvlLbl val="0"/>
      </c:catAx>
      <c:valAx>
        <c:axId val="220853496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S PGothic" charset="-128"/>
                <a:ea typeface="MS PGothic" charset="-128"/>
                <a:cs typeface="MS PGothic" charset="-128"/>
              </a:defRPr>
            </a:pPr>
            <a:endParaRPr lang="ja-JP"/>
          </a:p>
        </c:txPr>
        <c:crossAx val="220858592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S PGothic" charset="-128"/>
              <a:ea typeface="MS PGothic" charset="-128"/>
              <a:cs typeface="MS PGothic" charset="-128"/>
            </a:defRPr>
          </a:pPr>
          <a:endParaRPr lang="ja-JP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latin typeface="MS PGothic" charset="-128"/>
          <a:ea typeface="MS PGothic" charset="-128"/>
          <a:cs typeface="MS PGothic" charset="-128"/>
        </a:defRPr>
      </a:pPr>
      <a:endParaRPr lang="ja-JP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MS PGothic" charset="-128"/>
                <a:ea typeface="MS PGothic" charset="-128"/>
                <a:cs typeface="MS PGothic" charset="-128"/>
              </a:defRPr>
            </a:pPr>
            <a:r>
              <a:rPr lang="ja-JP" altLang="en-US" dirty="0" smtClean="0"/>
              <a:t>結婚満足度</a:t>
            </a:r>
            <a:r>
              <a:rPr lang="en-US" dirty="0" smtClean="0"/>
              <a:t>(</a:t>
            </a:r>
            <a:r>
              <a:rPr lang="ja-JP" dirty="0" smtClean="0"/>
              <a:t>調布</a:t>
            </a:r>
            <a:r>
              <a:rPr lang="ja-JP" dirty="0"/>
              <a:t>以外都市</a:t>
            </a:r>
            <a:r>
              <a:rPr lang="en-US" dirty="0"/>
              <a:t>)</a:t>
            </a:r>
            <a:endParaRPr lang="ja-JP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MS PGothic" charset="-128"/>
              <a:ea typeface="MS PGothic" charset="-128"/>
              <a:cs typeface="MS PGothic" charset="-128"/>
            </a:defRPr>
          </a:pPr>
          <a:endParaRPr lang="ja-JP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[Table2526.xlsx]Sheet2!$P$74</c:f>
              <c:strCache>
                <c:ptCount val="1"/>
                <c:pt idx="0">
                  <c:v>不満</c:v>
                </c:pt>
              </c:strCache>
            </c:strRef>
          </c:tx>
          <c:spPr>
            <a:solidFill>
              <a:schemeClr val="accent6">
                <a:tint val="58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[1]Sheet2!$Q$72:$V$73</c:f>
              <c:multiLvlStrCache>
                <c:ptCount val="6"/>
                <c:lvl>
                  <c:pt idx="0">
                    <c:v>男性</c:v>
                  </c:pt>
                  <c:pt idx="1">
                    <c:v>女性</c:v>
                  </c:pt>
                  <c:pt idx="2">
                    <c:v>男性</c:v>
                  </c:pt>
                  <c:pt idx="3">
                    <c:v>女性</c:v>
                  </c:pt>
                  <c:pt idx="4">
                    <c:v>男性</c:v>
                  </c:pt>
                  <c:pt idx="5">
                    <c:v>女性</c:v>
                  </c:pt>
                </c:lvl>
                <c:lvl>
                  <c:pt idx="0">
                    <c:v>50代</c:v>
                  </c:pt>
                  <c:pt idx="2">
                    <c:v>60代</c:v>
                  </c:pt>
                  <c:pt idx="4">
                    <c:v>70代</c:v>
                  </c:pt>
                </c:lvl>
              </c:multiLvlStrCache>
            </c:multiLvlStrRef>
          </c:cat>
          <c:val>
            <c:numRef>
              <c:f>[1]Sheet2!$Q$74:$V$74</c:f>
              <c:numCache>
                <c:formatCode>0.0</c:formatCode>
                <c:ptCount val="6"/>
                <c:pt idx="0">
                  <c:v>2.0348837209302299E-2</c:v>
                </c:pt>
                <c:pt idx="1">
                  <c:v>7.5916230366492102E-2</c:v>
                </c:pt>
                <c:pt idx="2">
                  <c:v>1.94174757281553E-2</c:v>
                </c:pt>
                <c:pt idx="3">
                  <c:v>4.4088176352705399E-2</c:v>
                </c:pt>
                <c:pt idx="4">
                  <c:v>1.61904761904762E-2</c:v>
                </c:pt>
                <c:pt idx="5">
                  <c:v>3.6904761904761899E-2</c:v>
                </c:pt>
              </c:numCache>
            </c:numRef>
          </c:val>
        </c:ser>
        <c:ser>
          <c:idx val="1"/>
          <c:order val="1"/>
          <c:tx>
            <c:strRef>
              <c:f>[Table2526.xlsx]Sheet2!$P$75</c:f>
              <c:strCache>
                <c:ptCount val="1"/>
                <c:pt idx="0">
                  <c:v>やや不満</c:v>
                </c:pt>
              </c:strCache>
            </c:strRef>
          </c:tx>
          <c:spPr>
            <a:solidFill>
              <a:schemeClr val="accent6">
                <a:tint val="86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[1]Sheet2!$Q$72:$V$73</c:f>
              <c:multiLvlStrCache>
                <c:ptCount val="6"/>
                <c:lvl>
                  <c:pt idx="0">
                    <c:v>男性</c:v>
                  </c:pt>
                  <c:pt idx="1">
                    <c:v>女性</c:v>
                  </c:pt>
                  <c:pt idx="2">
                    <c:v>男性</c:v>
                  </c:pt>
                  <c:pt idx="3">
                    <c:v>女性</c:v>
                  </c:pt>
                  <c:pt idx="4">
                    <c:v>男性</c:v>
                  </c:pt>
                  <c:pt idx="5">
                    <c:v>女性</c:v>
                  </c:pt>
                </c:lvl>
                <c:lvl>
                  <c:pt idx="0">
                    <c:v>50代</c:v>
                  </c:pt>
                  <c:pt idx="2">
                    <c:v>60代</c:v>
                  </c:pt>
                  <c:pt idx="4">
                    <c:v>70代</c:v>
                  </c:pt>
                </c:lvl>
              </c:multiLvlStrCache>
            </c:multiLvlStrRef>
          </c:cat>
          <c:val>
            <c:numRef>
              <c:f>[1]Sheet2!$Q$75:$V$75</c:f>
              <c:numCache>
                <c:formatCode>0.0</c:formatCode>
                <c:ptCount val="6"/>
                <c:pt idx="0">
                  <c:v>0.101744186046512</c:v>
                </c:pt>
                <c:pt idx="1">
                  <c:v>0.16753926701570701</c:v>
                </c:pt>
                <c:pt idx="2">
                  <c:v>5.2074139452780201E-2</c:v>
                </c:pt>
                <c:pt idx="3">
                  <c:v>0.12124248496994</c:v>
                </c:pt>
                <c:pt idx="4">
                  <c:v>4.57142857142857E-2</c:v>
                </c:pt>
                <c:pt idx="5">
                  <c:v>0.113095238095238</c:v>
                </c:pt>
              </c:numCache>
            </c:numRef>
          </c:val>
        </c:ser>
        <c:ser>
          <c:idx val="2"/>
          <c:order val="2"/>
          <c:tx>
            <c:strRef>
              <c:f>[Table2526.xlsx]Sheet2!$P$76</c:f>
              <c:strCache>
                <c:ptCount val="1"/>
                <c:pt idx="0">
                  <c:v>やや満足</c:v>
                </c:pt>
              </c:strCache>
            </c:strRef>
          </c:tx>
          <c:spPr>
            <a:solidFill>
              <a:schemeClr val="accent6">
                <a:shade val="86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[1]Sheet2!$Q$72:$V$73</c:f>
              <c:multiLvlStrCache>
                <c:ptCount val="6"/>
                <c:lvl>
                  <c:pt idx="0">
                    <c:v>男性</c:v>
                  </c:pt>
                  <c:pt idx="1">
                    <c:v>女性</c:v>
                  </c:pt>
                  <c:pt idx="2">
                    <c:v>男性</c:v>
                  </c:pt>
                  <c:pt idx="3">
                    <c:v>女性</c:v>
                  </c:pt>
                  <c:pt idx="4">
                    <c:v>男性</c:v>
                  </c:pt>
                  <c:pt idx="5">
                    <c:v>女性</c:v>
                  </c:pt>
                </c:lvl>
                <c:lvl>
                  <c:pt idx="0">
                    <c:v>50代</c:v>
                  </c:pt>
                  <c:pt idx="2">
                    <c:v>60代</c:v>
                  </c:pt>
                  <c:pt idx="4">
                    <c:v>70代</c:v>
                  </c:pt>
                </c:lvl>
              </c:multiLvlStrCache>
            </c:multiLvlStrRef>
          </c:cat>
          <c:val>
            <c:numRef>
              <c:f>[1]Sheet2!$Q$76:$V$76</c:f>
              <c:numCache>
                <c:formatCode>0.0</c:formatCode>
                <c:ptCount val="6"/>
                <c:pt idx="0">
                  <c:v>0.63081395348837199</c:v>
                </c:pt>
                <c:pt idx="1">
                  <c:v>0.59162303664921501</c:v>
                </c:pt>
                <c:pt idx="2">
                  <c:v>0.63812886142983205</c:v>
                </c:pt>
                <c:pt idx="3">
                  <c:v>0.67234468937875702</c:v>
                </c:pt>
                <c:pt idx="4">
                  <c:v>0.63904761904761898</c:v>
                </c:pt>
                <c:pt idx="5">
                  <c:v>0.661904761904762</c:v>
                </c:pt>
              </c:numCache>
            </c:numRef>
          </c:val>
        </c:ser>
        <c:ser>
          <c:idx val="3"/>
          <c:order val="3"/>
          <c:tx>
            <c:strRef>
              <c:f>[Table2526.xlsx]Sheet2!$P$77</c:f>
              <c:strCache>
                <c:ptCount val="1"/>
                <c:pt idx="0">
                  <c:v>満足</c:v>
                </c:pt>
              </c:strCache>
            </c:strRef>
          </c:tx>
          <c:spPr>
            <a:solidFill>
              <a:schemeClr val="accent6">
                <a:shade val="58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[1]Sheet2!$Q$72:$V$73</c:f>
              <c:multiLvlStrCache>
                <c:ptCount val="6"/>
                <c:lvl>
                  <c:pt idx="0">
                    <c:v>男性</c:v>
                  </c:pt>
                  <c:pt idx="1">
                    <c:v>女性</c:v>
                  </c:pt>
                  <c:pt idx="2">
                    <c:v>男性</c:v>
                  </c:pt>
                  <c:pt idx="3">
                    <c:v>女性</c:v>
                  </c:pt>
                  <c:pt idx="4">
                    <c:v>男性</c:v>
                  </c:pt>
                  <c:pt idx="5">
                    <c:v>女性</c:v>
                  </c:pt>
                </c:lvl>
                <c:lvl>
                  <c:pt idx="0">
                    <c:v>50代</c:v>
                  </c:pt>
                  <c:pt idx="2">
                    <c:v>60代</c:v>
                  </c:pt>
                  <c:pt idx="4">
                    <c:v>70代</c:v>
                  </c:pt>
                </c:lvl>
              </c:multiLvlStrCache>
            </c:multiLvlStrRef>
          </c:cat>
          <c:val>
            <c:numRef>
              <c:f>[1]Sheet2!$Q$77:$V$77</c:f>
              <c:numCache>
                <c:formatCode>0.0</c:formatCode>
                <c:ptCount val="6"/>
                <c:pt idx="0">
                  <c:v>0.247093023255814</c:v>
                </c:pt>
                <c:pt idx="1">
                  <c:v>0.16492146596858601</c:v>
                </c:pt>
                <c:pt idx="2">
                  <c:v>0.29037952338923201</c:v>
                </c:pt>
                <c:pt idx="3">
                  <c:v>0.162324649298597</c:v>
                </c:pt>
                <c:pt idx="4">
                  <c:v>0.29904761904761901</c:v>
                </c:pt>
                <c:pt idx="5">
                  <c:v>0.18809523809523801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220855848"/>
        <c:axId val="220856240"/>
      </c:barChart>
      <c:catAx>
        <c:axId val="220855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S PGothic" charset="-128"/>
                <a:ea typeface="MS PGothic" charset="-128"/>
                <a:cs typeface="MS PGothic" charset="-128"/>
              </a:defRPr>
            </a:pPr>
            <a:endParaRPr lang="ja-JP"/>
          </a:p>
        </c:txPr>
        <c:crossAx val="220856240"/>
        <c:crosses val="autoZero"/>
        <c:auto val="1"/>
        <c:lblAlgn val="ctr"/>
        <c:lblOffset val="100"/>
        <c:noMultiLvlLbl val="0"/>
      </c:catAx>
      <c:valAx>
        <c:axId val="220856240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S PGothic" charset="-128"/>
                <a:ea typeface="MS PGothic" charset="-128"/>
                <a:cs typeface="MS PGothic" charset="-128"/>
              </a:defRPr>
            </a:pPr>
            <a:endParaRPr lang="ja-JP"/>
          </a:p>
        </c:txPr>
        <c:crossAx val="220855848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S PGothic" charset="-128"/>
              <a:ea typeface="MS PGothic" charset="-128"/>
              <a:cs typeface="MS PGothic" charset="-128"/>
            </a:defRPr>
          </a:pPr>
          <a:endParaRPr lang="ja-JP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>
          <a:latin typeface="MS PGothic" charset="-128"/>
          <a:ea typeface="MS PGothic" charset="-128"/>
          <a:cs typeface="MS PGothic" charset="-128"/>
        </a:defRPr>
      </a:pPr>
      <a:endParaRPr lang="ja-JP"/>
    </a:p>
  </c:txPr>
  <c:externalData r:id="rId3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[chofu_tokubetsu.xlsx]Sheet2!$R$39:$V$39</c:f>
              <c:strCache>
                <c:ptCount val="5"/>
                <c:pt idx="0">
                  <c:v>週刊誌</c:v>
                </c:pt>
                <c:pt idx="1">
                  <c:v>無料の情報雑誌</c:v>
                </c:pt>
                <c:pt idx="2">
                  <c:v>地域限定タウン誌</c:v>
                </c:pt>
                <c:pt idx="3">
                  <c:v>健康に関することをテーマにする雑誌</c:v>
                </c:pt>
                <c:pt idx="4">
                  <c:v>スーパーなどに置いてある新聞・レシピのパンフレット</c:v>
                </c:pt>
              </c:strCache>
            </c:strRef>
          </c:cat>
          <c:val>
            <c:numRef>
              <c:f>[chofu_tokubetsu.xlsx]Sheet2!$R$40:$V$40</c:f>
              <c:numCache>
                <c:formatCode>General</c:formatCode>
                <c:ptCount val="5"/>
                <c:pt idx="0">
                  <c:v>75</c:v>
                </c:pt>
                <c:pt idx="1">
                  <c:v>67</c:v>
                </c:pt>
                <c:pt idx="2">
                  <c:v>93</c:v>
                </c:pt>
                <c:pt idx="3">
                  <c:v>68</c:v>
                </c:pt>
                <c:pt idx="4">
                  <c:v>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9886680"/>
        <c:axId val="329886288"/>
      </c:barChart>
      <c:catAx>
        <c:axId val="3298866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29886288"/>
        <c:crosses val="autoZero"/>
        <c:auto val="1"/>
        <c:lblAlgn val="ctr"/>
        <c:lblOffset val="100"/>
        <c:noMultiLvlLbl val="0"/>
      </c:catAx>
      <c:valAx>
        <c:axId val="3298862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988668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doughnutChart>
        <c:varyColors val="1"/>
        <c:ser>
          <c:idx val="0"/>
          <c:order val="0"/>
          <c:cat>
            <c:strRef>
              <c:f>[chofu_tokubetsu.xlsx]Sheet2!$S$27:$S$29</c:f>
              <c:strCache>
                <c:ptCount val="3"/>
                <c:pt idx="0">
                  <c:v>1準備している　</c:v>
                </c:pt>
                <c:pt idx="1">
                  <c:v>2.将来準備をしたいがまだ　</c:v>
                </c:pt>
                <c:pt idx="2">
                  <c:v>3.わからない</c:v>
                </c:pt>
              </c:strCache>
            </c:strRef>
          </c:cat>
          <c:val>
            <c:numRef>
              <c:f>[chofu_tokubetsu.xlsx]Sheet2!$T$27:$T$29</c:f>
              <c:numCache>
                <c:formatCode>General</c:formatCode>
                <c:ptCount val="3"/>
                <c:pt idx="0">
                  <c:v>44</c:v>
                </c:pt>
                <c:pt idx="1">
                  <c:v>204</c:v>
                </c:pt>
                <c:pt idx="2">
                  <c:v>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ja-JP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Sheet2!$S$31:$V$31</c:f>
              <c:strCache>
                <c:ptCount val="4"/>
                <c:pt idx="0">
                  <c:v>医療・介護の希望</c:v>
                </c:pt>
                <c:pt idx="1">
                  <c:v>財産や所有物の整理・管理</c:v>
                </c:pt>
                <c:pt idx="2">
                  <c:v>遺言・相続の希望</c:v>
                </c:pt>
                <c:pt idx="3">
                  <c:v>葬儀・墓の希望</c:v>
                </c:pt>
              </c:strCache>
            </c:strRef>
          </c:cat>
          <c:val>
            <c:numRef>
              <c:f>Sheet2!$S$32:$V$32</c:f>
              <c:numCache>
                <c:formatCode>General</c:formatCode>
                <c:ptCount val="4"/>
                <c:pt idx="0">
                  <c:v>28</c:v>
                </c:pt>
                <c:pt idx="1">
                  <c:v>31</c:v>
                </c:pt>
                <c:pt idx="2">
                  <c:v>15</c:v>
                </c:pt>
                <c:pt idx="3">
                  <c:v>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9882368"/>
        <c:axId val="329883152"/>
      </c:barChart>
      <c:catAx>
        <c:axId val="3298823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29883152"/>
        <c:crosses val="autoZero"/>
        <c:auto val="1"/>
        <c:lblAlgn val="ctr"/>
        <c:lblOffset val="100"/>
        <c:noMultiLvlLbl val="0"/>
      </c:catAx>
      <c:valAx>
        <c:axId val="3298831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988236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MS PGothic" charset="-128"/>
                <a:ea typeface="MS PGothic" charset="-128"/>
                <a:cs typeface="MS PGothic" charset="-128"/>
              </a:defRPr>
            </a:pPr>
            <a:r>
              <a:rPr lang="ja-JP" dirty="0"/>
              <a:t>子供の分布</a:t>
            </a:r>
            <a:r>
              <a:rPr lang="en-US" dirty="0" smtClean="0"/>
              <a:t>(</a:t>
            </a:r>
            <a:r>
              <a:rPr lang="ja-JP" altLang="en-US" dirty="0" smtClean="0"/>
              <a:t>離別者</a:t>
            </a:r>
            <a:r>
              <a:rPr lang="en-US" dirty="0" smtClean="0"/>
              <a:t>:</a:t>
            </a:r>
            <a:r>
              <a:rPr lang="ja-JP" dirty="0"/>
              <a:t>調布</a:t>
            </a:r>
            <a:r>
              <a:rPr lang="en-US" dirty="0"/>
              <a:t>)</a:t>
            </a:r>
            <a:endParaRPr lang="ja-JP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MS PGothic" charset="-128"/>
              <a:ea typeface="MS PGothic" charset="-128"/>
              <a:cs typeface="MS PGothic" charset="-128"/>
            </a:defRPr>
          </a:pPr>
          <a:endParaRPr lang="ja-JP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Sheet2!$P$57</c:f>
              <c:strCache>
                <c:ptCount val="1"/>
                <c:pt idx="0">
                  <c:v>0人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multiLvlStrRef>
              <c:f>Sheet2!$Q$55:$V$56</c:f>
              <c:multiLvlStrCache>
                <c:ptCount val="6"/>
                <c:lvl>
                  <c:pt idx="0">
                    <c:v>男性</c:v>
                  </c:pt>
                  <c:pt idx="1">
                    <c:v>女性</c:v>
                  </c:pt>
                  <c:pt idx="2">
                    <c:v>男性</c:v>
                  </c:pt>
                  <c:pt idx="3">
                    <c:v>女性</c:v>
                  </c:pt>
                  <c:pt idx="4">
                    <c:v>男性</c:v>
                  </c:pt>
                  <c:pt idx="5">
                    <c:v>女性</c:v>
                  </c:pt>
                </c:lvl>
                <c:lvl>
                  <c:pt idx="0">
                    <c:v>50代</c:v>
                  </c:pt>
                  <c:pt idx="2">
                    <c:v>60代</c:v>
                  </c:pt>
                  <c:pt idx="4">
                    <c:v>70代</c:v>
                  </c:pt>
                </c:lvl>
              </c:multiLvlStrCache>
            </c:multiLvlStrRef>
          </c:cat>
          <c:val>
            <c:numRef>
              <c:f>Sheet2!$Q$57:$V$57</c:f>
              <c:numCache>
                <c:formatCode>0.0</c:formatCode>
                <c:ptCount val="6"/>
                <c:pt idx="0">
                  <c:v>0.5</c:v>
                </c:pt>
                <c:pt idx="1">
                  <c:v>0.2</c:v>
                </c:pt>
                <c:pt idx="2">
                  <c:v>0.75</c:v>
                </c:pt>
                <c:pt idx="3">
                  <c:v>0.1</c:v>
                </c:pt>
                <c:pt idx="4">
                  <c:v>0</c:v>
                </c:pt>
                <c:pt idx="5">
                  <c:v>0.5</c:v>
                </c:pt>
              </c:numCache>
            </c:numRef>
          </c:val>
        </c:ser>
        <c:ser>
          <c:idx val="1"/>
          <c:order val="1"/>
          <c:tx>
            <c:strRef>
              <c:f>Sheet2!$P$58</c:f>
              <c:strCache>
                <c:ptCount val="1"/>
                <c:pt idx="0">
                  <c:v>1人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multiLvlStrRef>
              <c:f>Sheet2!$Q$55:$V$56</c:f>
              <c:multiLvlStrCache>
                <c:ptCount val="6"/>
                <c:lvl>
                  <c:pt idx="0">
                    <c:v>男性</c:v>
                  </c:pt>
                  <c:pt idx="1">
                    <c:v>女性</c:v>
                  </c:pt>
                  <c:pt idx="2">
                    <c:v>男性</c:v>
                  </c:pt>
                  <c:pt idx="3">
                    <c:v>女性</c:v>
                  </c:pt>
                  <c:pt idx="4">
                    <c:v>男性</c:v>
                  </c:pt>
                  <c:pt idx="5">
                    <c:v>女性</c:v>
                  </c:pt>
                </c:lvl>
                <c:lvl>
                  <c:pt idx="0">
                    <c:v>50代</c:v>
                  </c:pt>
                  <c:pt idx="2">
                    <c:v>60代</c:v>
                  </c:pt>
                  <c:pt idx="4">
                    <c:v>70代</c:v>
                  </c:pt>
                </c:lvl>
              </c:multiLvlStrCache>
            </c:multiLvlStrRef>
          </c:cat>
          <c:val>
            <c:numRef>
              <c:f>Sheet2!$Q$58:$V$58</c:f>
              <c:numCache>
                <c:formatCode>0.0</c:formatCode>
                <c:ptCount val="6"/>
                <c:pt idx="0">
                  <c:v>0.5</c:v>
                </c:pt>
                <c:pt idx="1">
                  <c:v>0</c:v>
                </c:pt>
                <c:pt idx="2">
                  <c:v>0</c:v>
                </c:pt>
                <c:pt idx="3">
                  <c:v>0.1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ser>
          <c:idx val="2"/>
          <c:order val="2"/>
          <c:tx>
            <c:strRef>
              <c:f>Sheet2!$P$59</c:f>
              <c:strCache>
                <c:ptCount val="1"/>
                <c:pt idx="0">
                  <c:v>2人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multiLvlStrRef>
              <c:f>Sheet2!$Q$55:$V$56</c:f>
              <c:multiLvlStrCache>
                <c:ptCount val="6"/>
                <c:lvl>
                  <c:pt idx="0">
                    <c:v>男性</c:v>
                  </c:pt>
                  <c:pt idx="1">
                    <c:v>女性</c:v>
                  </c:pt>
                  <c:pt idx="2">
                    <c:v>男性</c:v>
                  </c:pt>
                  <c:pt idx="3">
                    <c:v>女性</c:v>
                  </c:pt>
                  <c:pt idx="4">
                    <c:v>男性</c:v>
                  </c:pt>
                  <c:pt idx="5">
                    <c:v>女性</c:v>
                  </c:pt>
                </c:lvl>
                <c:lvl>
                  <c:pt idx="0">
                    <c:v>50代</c:v>
                  </c:pt>
                  <c:pt idx="2">
                    <c:v>60代</c:v>
                  </c:pt>
                  <c:pt idx="4">
                    <c:v>70代</c:v>
                  </c:pt>
                </c:lvl>
              </c:multiLvlStrCache>
            </c:multiLvlStrRef>
          </c:cat>
          <c:val>
            <c:numRef>
              <c:f>Sheet2!$Q$59:$V$59</c:f>
              <c:numCache>
                <c:formatCode>0.0</c:formatCode>
                <c:ptCount val="6"/>
                <c:pt idx="0">
                  <c:v>0</c:v>
                </c:pt>
                <c:pt idx="1">
                  <c:v>0.4</c:v>
                </c:pt>
                <c:pt idx="2">
                  <c:v>0</c:v>
                </c:pt>
                <c:pt idx="3">
                  <c:v>0.6</c:v>
                </c:pt>
                <c:pt idx="4">
                  <c:v>1</c:v>
                </c:pt>
                <c:pt idx="5">
                  <c:v>0.5</c:v>
                </c:pt>
              </c:numCache>
            </c:numRef>
          </c:val>
        </c:ser>
        <c:ser>
          <c:idx val="3"/>
          <c:order val="3"/>
          <c:tx>
            <c:strRef>
              <c:f>Sheet2!$P$60</c:f>
              <c:strCache>
                <c:ptCount val="1"/>
                <c:pt idx="0">
                  <c:v>３人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multiLvlStrRef>
              <c:f>Sheet2!$Q$55:$V$56</c:f>
              <c:multiLvlStrCache>
                <c:ptCount val="6"/>
                <c:lvl>
                  <c:pt idx="0">
                    <c:v>男性</c:v>
                  </c:pt>
                  <c:pt idx="1">
                    <c:v>女性</c:v>
                  </c:pt>
                  <c:pt idx="2">
                    <c:v>男性</c:v>
                  </c:pt>
                  <c:pt idx="3">
                    <c:v>女性</c:v>
                  </c:pt>
                  <c:pt idx="4">
                    <c:v>男性</c:v>
                  </c:pt>
                  <c:pt idx="5">
                    <c:v>女性</c:v>
                  </c:pt>
                </c:lvl>
                <c:lvl>
                  <c:pt idx="0">
                    <c:v>50代</c:v>
                  </c:pt>
                  <c:pt idx="2">
                    <c:v>60代</c:v>
                  </c:pt>
                  <c:pt idx="4">
                    <c:v>70代</c:v>
                  </c:pt>
                </c:lvl>
              </c:multiLvlStrCache>
            </c:multiLvlStrRef>
          </c:cat>
          <c:val>
            <c:numRef>
              <c:f>Sheet2!$Q$60:$V$60</c:f>
              <c:numCache>
                <c:formatCode>0.0</c:formatCode>
                <c:ptCount val="6"/>
                <c:pt idx="0">
                  <c:v>0</c:v>
                </c:pt>
                <c:pt idx="1">
                  <c:v>0.2</c:v>
                </c:pt>
                <c:pt idx="2">
                  <c:v>0.25</c:v>
                </c:pt>
                <c:pt idx="3">
                  <c:v>0.2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ser>
          <c:idx val="4"/>
          <c:order val="4"/>
          <c:tx>
            <c:strRef>
              <c:f>Sheet2!$P$61</c:f>
              <c:strCache>
                <c:ptCount val="1"/>
                <c:pt idx="0">
                  <c:v>4人以上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multiLvlStrRef>
              <c:f>Sheet2!$Q$55:$V$56</c:f>
              <c:multiLvlStrCache>
                <c:ptCount val="6"/>
                <c:lvl>
                  <c:pt idx="0">
                    <c:v>男性</c:v>
                  </c:pt>
                  <c:pt idx="1">
                    <c:v>女性</c:v>
                  </c:pt>
                  <c:pt idx="2">
                    <c:v>男性</c:v>
                  </c:pt>
                  <c:pt idx="3">
                    <c:v>女性</c:v>
                  </c:pt>
                  <c:pt idx="4">
                    <c:v>男性</c:v>
                  </c:pt>
                  <c:pt idx="5">
                    <c:v>女性</c:v>
                  </c:pt>
                </c:lvl>
                <c:lvl>
                  <c:pt idx="0">
                    <c:v>50代</c:v>
                  </c:pt>
                  <c:pt idx="2">
                    <c:v>60代</c:v>
                  </c:pt>
                  <c:pt idx="4">
                    <c:v>70代</c:v>
                  </c:pt>
                </c:lvl>
              </c:multiLvlStrCache>
            </c:multiLvlStrRef>
          </c:cat>
          <c:val>
            <c:numRef>
              <c:f>Sheet2!$Q$61:$V$61</c:f>
              <c:numCache>
                <c:formatCode>0.0</c:formatCode>
                <c:ptCount val="6"/>
                <c:pt idx="0">
                  <c:v>0</c:v>
                </c:pt>
                <c:pt idx="1">
                  <c:v>0.2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0582848"/>
        <c:axId val="100115656"/>
      </c:barChart>
      <c:catAx>
        <c:axId val="150582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S PGothic" charset="-128"/>
                <a:ea typeface="MS PGothic" charset="-128"/>
                <a:cs typeface="MS PGothic" charset="-128"/>
              </a:defRPr>
            </a:pPr>
            <a:endParaRPr lang="ja-JP"/>
          </a:p>
        </c:txPr>
        <c:crossAx val="100115656"/>
        <c:crosses val="autoZero"/>
        <c:auto val="1"/>
        <c:lblAlgn val="ctr"/>
        <c:lblOffset val="100"/>
        <c:noMultiLvlLbl val="0"/>
      </c:catAx>
      <c:valAx>
        <c:axId val="100115656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S PGothic" charset="-128"/>
                <a:ea typeface="MS PGothic" charset="-128"/>
                <a:cs typeface="MS PGothic" charset="-128"/>
              </a:defRPr>
            </a:pPr>
            <a:endParaRPr lang="ja-JP"/>
          </a:p>
        </c:txPr>
        <c:crossAx val="150582848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S PGothic" charset="-128"/>
              <a:ea typeface="MS PGothic" charset="-128"/>
              <a:cs typeface="MS PGothic" charset="-128"/>
            </a:defRPr>
          </a:pPr>
          <a:endParaRPr lang="ja-JP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latin typeface="MS PGothic" charset="-128"/>
          <a:ea typeface="MS PGothic" charset="-128"/>
          <a:cs typeface="MS PGothic" charset="-128"/>
        </a:defRPr>
      </a:pPr>
      <a:endParaRPr lang="ja-JP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MS PGothic" charset="-128"/>
                <a:ea typeface="MS PGothic" charset="-128"/>
                <a:cs typeface="MS PGothic" charset="-128"/>
              </a:defRPr>
            </a:pPr>
            <a:r>
              <a:rPr lang="ja-JP" dirty="0"/>
              <a:t>子供の分布</a:t>
            </a:r>
            <a:r>
              <a:rPr lang="en-US" dirty="0" smtClean="0"/>
              <a:t>(</a:t>
            </a:r>
            <a:r>
              <a:rPr lang="ja-JP" altLang="en-US" sz="1400" b="1" i="0" u="none" strike="noStrike" baseline="0" dirty="0" smtClean="0">
                <a:effectLst/>
              </a:rPr>
              <a:t>離別者</a:t>
            </a:r>
            <a:r>
              <a:rPr lang="en-US" dirty="0" smtClean="0"/>
              <a:t>:</a:t>
            </a:r>
            <a:r>
              <a:rPr lang="ja-JP" dirty="0"/>
              <a:t>調布以外都市</a:t>
            </a:r>
            <a:r>
              <a:rPr lang="en-US" dirty="0"/>
              <a:t>)</a:t>
            </a:r>
            <a:endParaRPr lang="ja-JP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MS PGothic" charset="-128"/>
              <a:ea typeface="MS PGothic" charset="-128"/>
              <a:cs typeface="MS PGothic" charset="-128"/>
            </a:defRPr>
          </a:pPr>
          <a:endParaRPr lang="ja-JP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Sheet2!$P$83</c:f>
              <c:strCache>
                <c:ptCount val="1"/>
                <c:pt idx="0">
                  <c:v>0人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multiLvlStrRef>
              <c:f>Sheet2!$Q$81:$V$82</c:f>
              <c:multiLvlStrCache>
                <c:ptCount val="6"/>
                <c:lvl>
                  <c:pt idx="0">
                    <c:v>男性</c:v>
                  </c:pt>
                  <c:pt idx="1">
                    <c:v>女性</c:v>
                  </c:pt>
                  <c:pt idx="2">
                    <c:v>男性</c:v>
                  </c:pt>
                  <c:pt idx="3">
                    <c:v>女性</c:v>
                  </c:pt>
                  <c:pt idx="4">
                    <c:v>男性</c:v>
                  </c:pt>
                  <c:pt idx="5">
                    <c:v>女性</c:v>
                  </c:pt>
                </c:lvl>
                <c:lvl>
                  <c:pt idx="0">
                    <c:v>50代</c:v>
                  </c:pt>
                  <c:pt idx="2">
                    <c:v>60代</c:v>
                  </c:pt>
                  <c:pt idx="4">
                    <c:v>70代</c:v>
                  </c:pt>
                </c:lvl>
              </c:multiLvlStrCache>
            </c:multiLvlStrRef>
          </c:cat>
          <c:val>
            <c:numRef>
              <c:f>Sheet2!$Q$83:$V$83</c:f>
              <c:numCache>
                <c:formatCode>0.0</c:formatCode>
                <c:ptCount val="6"/>
                <c:pt idx="0">
                  <c:v>7.69230769230769E-2</c:v>
                </c:pt>
                <c:pt idx="1">
                  <c:v>0.15</c:v>
                </c:pt>
                <c:pt idx="2">
                  <c:v>0.145454545454545</c:v>
                </c:pt>
                <c:pt idx="3">
                  <c:v>0.140625</c:v>
                </c:pt>
                <c:pt idx="4">
                  <c:v>0.29411764705882398</c:v>
                </c:pt>
                <c:pt idx="5">
                  <c:v>0.135135135135135</c:v>
                </c:pt>
              </c:numCache>
            </c:numRef>
          </c:val>
        </c:ser>
        <c:ser>
          <c:idx val="1"/>
          <c:order val="1"/>
          <c:tx>
            <c:strRef>
              <c:f>Sheet2!$P$84</c:f>
              <c:strCache>
                <c:ptCount val="1"/>
                <c:pt idx="0">
                  <c:v>1人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multiLvlStrRef>
              <c:f>Sheet2!$Q$81:$V$82</c:f>
              <c:multiLvlStrCache>
                <c:ptCount val="6"/>
                <c:lvl>
                  <c:pt idx="0">
                    <c:v>男性</c:v>
                  </c:pt>
                  <c:pt idx="1">
                    <c:v>女性</c:v>
                  </c:pt>
                  <c:pt idx="2">
                    <c:v>男性</c:v>
                  </c:pt>
                  <c:pt idx="3">
                    <c:v>女性</c:v>
                  </c:pt>
                  <c:pt idx="4">
                    <c:v>男性</c:v>
                  </c:pt>
                  <c:pt idx="5">
                    <c:v>女性</c:v>
                  </c:pt>
                </c:lvl>
                <c:lvl>
                  <c:pt idx="0">
                    <c:v>50代</c:v>
                  </c:pt>
                  <c:pt idx="2">
                    <c:v>60代</c:v>
                  </c:pt>
                  <c:pt idx="4">
                    <c:v>70代</c:v>
                  </c:pt>
                </c:lvl>
              </c:multiLvlStrCache>
            </c:multiLvlStrRef>
          </c:cat>
          <c:val>
            <c:numRef>
              <c:f>Sheet2!$Q$84:$V$84</c:f>
              <c:numCache>
                <c:formatCode>0.0</c:formatCode>
                <c:ptCount val="6"/>
                <c:pt idx="0">
                  <c:v>0.15384615384615399</c:v>
                </c:pt>
                <c:pt idx="1">
                  <c:v>0.15</c:v>
                </c:pt>
                <c:pt idx="2">
                  <c:v>0.12727272727272701</c:v>
                </c:pt>
                <c:pt idx="3">
                  <c:v>0.15625</c:v>
                </c:pt>
                <c:pt idx="4">
                  <c:v>0</c:v>
                </c:pt>
                <c:pt idx="5">
                  <c:v>0.18918918918918901</c:v>
                </c:pt>
              </c:numCache>
            </c:numRef>
          </c:val>
        </c:ser>
        <c:ser>
          <c:idx val="2"/>
          <c:order val="2"/>
          <c:tx>
            <c:strRef>
              <c:f>Sheet2!$P$85</c:f>
              <c:strCache>
                <c:ptCount val="1"/>
                <c:pt idx="0">
                  <c:v>2人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multiLvlStrRef>
              <c:f>Sheet2!$Q$81:$V$82</c:f>
              <c:multiLvlStrCache>
                <c:ptCount val="6"/>
                <c:lvl>
                  <c:pt idx="0">
                    <c:v>男性</c:v>
                  </c:pt>
                  <c:pt idx="1">
                    <c:v>女性</c:v>
                  </c:pt>
                  <c:pt idx="2">
                    <c:v>男性</c:v>
                  </c:pt>
                  <c:pt idx="3">
                    <c:v>女性</c:v>
                  </c:pt>
                  <c:pt idx="4">
                    <c:v>男性</c:v>
                  </c:pt>
                  <c:pt idx="5">
                    <c:v>女性</c:v>
                  </c:pt>
                </c:lvl>
                <c:lvl>
                  <c:pt idx="0">
                    <c:v>50代</c:v>
                  </c:pt>
                  <c:pt idx="2">
                    <c:v>60代</c:v>
                  </c:pt>
                  <c:pt idx="4">
                    <c:v>70代</c:v>
                  </c:pt>
                </c:lvl>
              </c:multiLvlStrCache>
            </c:multiLvlStrRef>
          </c:cat>
          <c:val>
            <c:numRef>
              <c:f>Sheet2!$Q$85:$V$85</c:f>
              <c:numCache>
                <c:formatCode>0.0</c:formatCode>
                <c:ptCount val="6"/>
                <c:pt idx="0">
                  <c:v>0.46153846153846201</c:v>
                </c:pt>
                <c:pt idx="1">
                  <c:v>0.32500000000000001</c:v>
                </c:pt>
                <c:pt idx="2">
                  <c:v>0.41818181818181799</c:v>
                </c:pt>
                <c:pt idx="3">
                  <c:v>0.40625</c:v>
                </c:pt>
                <c:pt idx="4">
                  <c:v>0.47058823529411797</c:v>
                </c:pt>
                <c:pt idx="5">
                  <c:v>0.43243243243243201</c:v>
                </c:pt>
              </c:numCache>
            </c:numRef>
          </c:val>
        </c:ser>
        <c:ser>
          <c:idx val="3"/>
          <c:order val="3"/>
          <c:tx>
            <c:strRef>
              <c:f>Sheet2!$P$86</c:f>
              <c:strCache>
                <c:ptCount val="1"/>
                <c:pt idx="0">
                  <c:v>３人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multiLvlStrRef>
              <c:f>Sheet2!$Q$81:$V$82</c:f>
              <c:multiLvlStrCache>
                <c:ptCount val="6"/>
                <c:lvl>
                  <c:pt idx="0">
                    <c:v>男性</c:v>
                  </c:pt>
                  <c:pt idx="1">
                    <c:v>女性</c:v>
                  </c:pt>
                  <c:pt idx="2">
                    <c:v>男性</c:v>
                  </c:pt>
                  <c:pt idx="3">
                    <c:v>女性</c:v>
                  </c:pt>
                  <c:pt idx="4">
                    <c:v>男性</c:v>
                  </c:pt>
                  <c:pt idx="5">
                    <c:v>女性</c:v>
                  </c:pt>
                </c:lvl>
                <c:lvl>
                  <c:pt idx="0">
                    <c:v>50代</c:v>
                  </c:pt>
                  <c:pt idx="2">
                    <c:v>60代</c:v>
                  </c:pt>
                  <c:pt idx="4">
                    <c:v>70代</c:v>
                  </c:pt>
                </c:lvl>
              </c:multiLvlStrCache>
            </c:multiLvlStrRef>
          </c:cat>
          <c:val>
            <c:numRef>
              <c:f>Sheet2!$Q$86:$V$86</c:f>
              <c:numCache>
                <c:formatCode>0.0</c:formatCode>
                <c:ptCount val="6"/>
                <c:pt idx="0">
                  <c:v>0.15384615384615399</c:v>
                </c:pt>
                <c:pt idx="1">
                  <c:v>0.32500000000000001</c:v>
                </c:pt>
                <c:pt idx="2">
                  <c:v>0.25454545454545402</c:v>
                </c:pt>
                <c:pt idx="3">
                  <c:v>0.234375</c:v>
                </c:pt>
                <c:pt idx="4">
                  <c:v>0.17647058823529399</c:v>
                </c:pt>
                <c:pt idx="5">
                  <c:v>0.108108108108108</c:v>
                </c:pt>
              </c:numCache>
            </c:numRef>
          </c:val>
        </c:ser>
        <c:ser>
          <c:idx val="4"/>
          <c:order val="4"/>
          <c:tx>
            <c:strRef>
              <c:f>Sheet2!$P$87</c:f>
              <c:strCache>
                <c:ptCount val="1"/>
                <c:pt idx="0">
                  <c:v>4人以上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multiLvlStrRef>
              <c:f>Sheet2!$Q$81:$V$82</c:f>
              <c:multiLvlStrCache>
                <c:ptCount val="6"/>
                <c:lvl>
                  <c:pt idx="0">
                    <c:v>男性</c:v>
                  </c:pt>
                  <c:pt idx="1">
                    <c:v>女性</c:v>
                  </c:pt>
                  <c:pt idx="2">
                    <c:v>男性</c:v>
                  </c:pt>
                  <c:pt idx="3">
                    <c:v>女性</c:v>
                  </c:pt>
                  <c:pt idx="4">
                    <c:v>男性</c:v>
                  </c:pt>
                  <c:pt idx="5">
                    <c:v>女性</c:v>
                  </c:pt>
                </c:lvl>
                <c:lvl>
                  <c:pt idx="0">
                    <c:v>50代</c:v>
                  </c:pt>
                  <c:pt idx="2">
                    <c:v>60代</c:v>
                  </c:pt>
                  <c:pt idx="4">
                    <c:v>70代</c:v>
                  </c:pt>
                </c:lvl>
              </c:multiLvlStrCache>
            </c:multiLvlStrRef>
          </c:cat>
          <c:val>
            <c:numRef>
              <c:f>Sheet2!$Q$87:$V$87</c:f>
              <c:numCache>
                <c:formatCode>0.0</c:formatCode>
                <c:ptCount val="6"/>
                <c:pt idx="0">
                  <c:v>0.15384615384615399</c:v>
                </c:pt>
                <c:pt idx="1">
                  <c:v>0.05</c:v>
                </c:pt>
                <c:pt idx="2">
                  <c:v>5.4545454545454501E-2</c:v>
                </c:pt>
                <c:pt idx="3">
                  <c:v>6.25E-2</c:v>
                </c:pt>
                <c:pt idx="4">
                  <c:v>5.8823529411764698E-2</c:v>
                </c:pt>
                <c:pt idx="5">
                  <c:v>0.135135135135135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0118008"/>
        <c:axId val="325831296"/>
      </c:barChart>
      <c:catAx>
        <c:axId val="100118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S PGothic" charset="-128"/>
                <a:ea typeface="MS PGothic" charset="-128"/>
                <a:cs typeface="MS PGothic" charset="-128"/>
              </a:defRPr>
            </a:pPr>
            <a:endParaRPr lang="ja-JP"/>
          </a:p>
        </c:txPr>
        <c:crossAx val="325831296"/>
        <c:crosses val="autoZero"/>
        <c:auto val="1"/>
        <c:lblAlgn val="ctr"/>
        <c:lblOffset val="100"/>
        <c:noMultiLvlLbl val="0"/>
      </c:catAx>
      <c:valAx>
        <c:axId val="325831296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S PGothic" charset="-128"/>
                <a:ea typeface="MS PGothic" charset="-128"/>
                <a:cs typeface="MS PGothic" charset="-128"/>
              </a:defRPr>
            </a:pPr>
            <a:endParaRPr lang="ja-JP"/>
          </a:p>
        </c:txPr>
        <c:crossAx val="100118008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S PGothic" charset="-128"/>
              <a:ea typeface="MS PGothic" charset="-128"/>
              <a:cs typeface="MS PGothic" charset="-128"/>
            </a:defRPr>
          </a:pPr>
          <a:endParaRPr lang="ja-JP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>
          <a:latin typeface="MS PGothic" charset="-128"/>
          <a:ea typeface="MS PGothic" charset="-128"/>
          <a:cs typeface="MS PGothic" charset="-128"/>
        </a:defRPr>
      </a:pPr>
      <a:endParaRPr lang="ja-JP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MS PGothic" charset="-128"/>
                <a:ea typeface="MS PGothic" charset="-128"/>
                <a:cs typeface="MS PGothic" charset="-128"/>
              </a:defRPr>
            </a:pPr>
            <a:r>
              <a:rPr lang="ja-JP" dirty="0"/>
              <a:t>子供の分布</a:t>
            </a:r>
            <a:r>
              <a:rPr lang="en-US" dirty="0" smtClean="0"/>
              <a:t>(</a:t>
            </a:r>
            <a:r>
              <a:rPr lang="ja-JP" altLang="en-US" dirty="0" smtClean="0"/>
              <a:t>配偶者あり</a:t>
            </a:r>
            <a:r>
              <a:rPr lang="en-US" dirty="0" smtClean="0"/>
              <a:t>:</a:t>
            </a:r>
            <a:r>
              <a:rPr lang="ja-JP" dirty="0"/>
              <a:t>調布</a:t>
            </a:r>
            <a:r>
              <a:rPr lang="en-US" dirty="0"/>
              <a:t>)</a:t>
            </a:r>
            <a:endParaRPr lang="ja-JP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MS PGothic" charset="-128"/>
              <a:ea typeface="MS PGothic" charset="-128"/>
              <a:cs typeface="MS PGothic" charset="-128"/>
            </a:defRPr>
          </a:pPr>
          <a:endParaRPr lang="ja-JP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Sheet2!$P$213</c:f>
              <c:strCache>
                <c:ptCount val="1"/>
                <c:pt idx="0">
                  <c:v>0人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multiLvlStrRef>
              <c:f>Sheet2!$Q$211:$V$212</c:f>
              <c:multiLvlStrCache>
                <c:ptCount val="6"/>
                <c:lvl>
                  <c:pt idx="0">
                    <c:v>男性</c:v>
                  </c:pt>
                  <c:pt idx="1">
                    <c:v>女性</c:v>
                  </c:pt>
                  <c:pt idx="2">
                    <c:v>男性</c:v>
                  </c:pt>
                  <c:pt idx="3">
                    <c:v>女性</c:v>
                  </c:pt>
                  <c:pt idx="4">
                    <c:v>男性</c:v>
                  </c:pt>
                  <c:pt idx="5">
                    <c:v>女性</c:v>
                  </c:pt>
                </c:lvl>
                <c:lvl>
                  <c:pt idx="0">
                    <c:v>50代</c:v>
                  </c:pt>
                  <c:pt idx="2">
                    <c:v>60代</c:v>
                  </c:pt>
                  <c:pt idx="4">
                    <c:v>70代</c:v>
                  </c:pt>
                </c:lvl>
              </c:multiLvlStrCache>
            </c:multiLvlStrRef>
          </c:cat>
          <c:val>
            <c:numRef>
              <c:f>Sheet2!$Q$213:$V$213</c:f>
              <c:numCache>
                <c:formatCode>0.0</c:formatCode>
                <c:ptCount val="6"/>
                <c:pt idx="0">
                  <c:v>0.3125</c:v>
                </c:pt>
                <c:pt idx="1">
                  <c:v>0.28571428571428598</c:v>
                </c:pt>
                <c:pt idx="2">
                  <c:v>0.13207547169811301</c:v>
                </c:pt>
                <c:pt idx="3">
                  <c:v>5.7692307692307702E-2</c:v>
                </c:pt>
                <c:pt idx="4">
                  <c:v>0.15094339622641501</c:v>
                </c:pt>
                <c:pt idx="5">
                  <c:v>5.2631578947368397E-2</c:v>
                </c:pt>
              </c:numCache>
            </c:numRef>
          </c:val>
        </c:ser>
        <c:ser>
          <c:idx val="1"/>
          <c:order val="1"/>
          <c:tx>
            <c:strRef>
              <c:f>Sheet2!$P$214</c:f>
              <c:strCache>
                <c:ptCount val="1"/>
                <c:pt idx="0">
                  <c:v>1人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multiLvlStrRef>
              <c:f>Sheet2!$Q$211:$V$212</c:f>
              <c:multiLvlStrCache>
                <c:ptCount val="6"/>
                <c:lvl>
                  <c:pt idx="0">
                    <c:v>男性</c:v>
                  </c:pt>
                  <c:pt idx="1">
                    <c:v>女性</c:v>
                  </c:pt>
                  <c:pt idx="2">
                    <c:v>男性</c:v>
                  </c:pt>
                  <c:pt idx="3">
                    <c:v>女性</c:v>
                  </c:pt>
                  <c:pt idx="4">
                    <c:v>男性</c:v>
                  </c:pt>
                  <c:pt idx="5">
                    <c:v>女性</c:v>
                  </c:pt>
                </c:lvl>
                <c:lvl>
                  <c:pt idx="0">
                    <c:v>50代</c:v>
                  </c:pt>
                  <c:pt idx="2">
                    <c:v>60代</c:v>
                  </c:pt>
                  <c:pt idx="4">
                    <c:v>70代</c:v>
                  </c:pt>
                </c:lvl>
              </c:multiLvlStrCache>
            </c:multiLvlStrRef>
          </c:cat>
          <c:val>
            <c:numRef>
              <c:f>Sheet2!$Q$214:$V$214</c:f>
              <c:numCache>
                <c:formatCode>0.0</c:formatCode>
                <c:ptCount val="6"/>
                <c:pt idx="0">
                  <c:v>0.1875</c:v>
                </c:pt>
                <c:pt idx="1">
                  <c:v>0.114285714285714</c:v>
                </c:pt>
                <c:pt idx="2">
                  <c:v>0.169811320754717</c:v>
                </c:pt>
                <c:pt idx="3">
                  <c:v>0.134615384615385</c:v>
                </c:pt>
                <c:pt idx="4">
                  <c:v>0.113207547169811</c:v>
                </c:pt>
                <c:pt idx="5">
                  <c:v>7.0175438596491196E-2</c:v>
                </c:pt>
              </c:numCache>
            </c:numRef>
          </c:val>
        </c:ser>
        <c:ser>
          <c:idx val="2"/>
          <c:order val="2"/>
          <c:tx>
            <c:strRef>
              <c:f>Sheet2!$P$215</c:f>
              <c:strCache>
                <c:ptCount val="1"/>
                <c:pt idx="0">
                  <c:v>2人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multiLvlStrRef>
              <c:f>Sheet2!$Q$211:$V$212</c:f>
              <c:multiLvlStrCache>
                <c:ptCount val="6"/>
                <c:lvl>
                  <c:pt idx="0">
                    <c:v>男性</c:v>
                  </c:pt>
                  <c:pt idx="1">
                    <c:v>女性</c:v>
                  </c:pt>
                  <c:pt idx="2">
                    <c:v>男性</c:v>
                  </c:pt>
                  <c:pt idx="3">
                    <c:v>女性</c:v>
                  </c:pt>
                  <c:pt idx="4">
                    <c:v>男性</c:v>
                  </c:pt>
                  <c:pt idx="5">
                    <c:v>女性</c:v>
                  </c:pt>
                </c:lvl>
                <c:lvl>
                  <c:pt idx="0">
                    <c:v>50代</c:v>
                  </c:pt>
                  <c:pt idx="2">
                    <c:v>60代</c:v>
                  </c:pt>
                  <c:pt idx="4">
                    <c:v>70代</c:v>
                  </c:pt>
                </c:lvl>
              </c:multiLvlStrCache>
            </c:multiLvlStrRef>
          </c:cat>
          <c:val>
            <c:numRef>
              <c:f>Sheet2!$Q$215:$V$215</c:f>
              <c:numCache>
                <c:formatCode>0.0</c:formatCode>
                <c:ptCount val="6"/>
                <c:pt idx="0">
                  <c:v>0.375</c:v>
                </c:pt>
                <c:pt idx="1">
                  <c:v>0.45714285714285702</c:v>
                </c:pt>
                <c:pt idx="2">
                  <c:v>0.490566037735849</c:v>
                </c:pt>
                <c:pt idx="3">
                  <c:v>0.5</c:v>
                </c:pt>
                <c:pt idx="4">
                  <c:v>0.58490566037735803</c:v>
                </c:pt>
                <c:pt idx="5">
                  <c:v>0.59649122807017496</c:v>
                </c:pt>
              </c:numCache>
            </c:numRef>
          </c:val>
        </c:ser>
        <c:ser>
          <c:idx val="3"/>
          <c:order val="3"/>
          <c:tx>
            <c:strRef>
              <c:f>Sheet2!$P$216</c:f>
              <c:strCache>
                <c:ptCount val="1"/>
                <c:pt idx="0">
                  <c:v>３人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multiLvlStrRef>
              <c:f>Sheet2!$Q$211:$V$212</c:f>
              <c:multiLvlStrCache>
                <c:ptCount val="6"/>
                <c:lvl>
                  <c:pt idx="0">
                    <c:v>男性</c:v>
                  </c:pt>
                  <c:pt idx="1">
                    <c:v>女性</c:v>
                  </c:pt>
                  <c:pt idx="2">
                    <c:v>男性</c:v>
                  </c:pt>
                  <c:pt idx="3">
                    <c:v>女性</c:v>
                  </c:pt>
                  <c:pt idx="4">
                    <c:v>男性</c:v>
                  </c:pt>
                  <c:pt idx="5">
                    <c:v>女性</c:v>
                  </c:pt>
                </c:lvl>
                <c:lvl>
                  <c:pt idx="0">
                    <c:v>50代</c:v>
                  </c:pt>
                  <c:pt idx="2">
                    <c:v>60代</c:v>
                  </c:pt>
                  <c:pt idx="4">
                    <c:v>70代</c:v>
                  </c:pt>
                </c:lvl>
              </c:multiLvlStrCache>
            </c:multiLvlStrRef>
          </c:cat>
          <c:val>
            <c:numRef>
              <c:f>Sheet2!$Q$216:$V$216</c:f>
              <c:numCache>
                <c:formatCode>0.0</c:formatCode>
                <c:ptCount val="6"/>
                <c:pt idx="0">
                  <c:v>0.125</c:v>
                </c:pt>
                <c:pt idx="1">
                  <c:v>0.114285714285714</c:v>
                </c:pt>
                <c:pt idx="2">
                  <c:v>0.20754716981132099</c:v>
                </c:pt>
                <c:pt idx="3">
                  <c:v>0.230769230769231</c:v>
                </c:pt>
                <c:pt idx="4">
                  <c:v>0.15094339622641501</c:v>
                </c:pt>
                <c:pt idx="5">
                  <c:v>0.26315789473684198</c:v>
                </c:pt>
              </c:numCache>
            </c:numRef>
          </c:val>
        </c:ser>
        <c:ser>
          <c:idx val="4"/>
          <c:order val="4"/>
          <c:tx>
            <c:strRef>
              <c:f>Sheet2!$P$217</c:f>
              <c:strCache>
                <c:ptCount val="1"/>
                <c:pt idx="0">
                  <c:v>4人以上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multiLvlStrRef>
              <c:f>Sheet2!$Q$211:$V$212</c:f>
              <c:multiLvlStrCache>
                <c:ptCount val="6"/>
                <c:lvl>
                  <c:pt idx="0">
                    <c:v>男性</c:v>
                  </c:pt>
                  <c:pt idx="1">
                    <c:v>女性</c:v>
                  </c:pt>
                  <c:pt idx="2">
                    <c:v>男性</c:v>
                  </c:pt>
                  <c:pt idx="3">
                    <c:v>女性</c:v>
                  </c:pt>
                  <c:pt idx="4">
                    <c:v>男性</c:v>
                  </c:pt>
                  <c:pt idx="5">
                    <c:v>女性</c:v>
                  </c:pt>
                </c:lvl>
                <c:lvl>
                  <c:pt idx="0">
                    <c:v>50代</c:v>
                  </c:pt>
                  <c:pt idx="2">
                    <c:v>60代</c:v>
                  </c:pt>
                  <c:pt idx="4">
                    <c:v>70代</c:v>
                  </c:pt>
                </c:lvl>
              </c:multiLvlStrCache>
            </c:multiLvlStrRef>
          </c:cat>
          <c:val>
            <c:numRef>
              <c:f>Sheet2!$Q$217:$V$217</c:f>
              <c:numCache>
                <c:formatCode>0.0</c:formatCode>
                <c:ptCount val="6"/>
                <c:pt idx="0">
                  <c:v>0</c:v>
                </c:pt>
                <c:pt idx="1">
                  <c:v>2.8571428571428598E-2</c:v>
                </c:pt>
                <c:pt idx="2">
                  <c:v>0</c:v>
                </c:pt>
                <c:pt idx="3">
                  <c:v>7.69230769230769E-2</c:v>
                </c:pt>
                <c:pt idx="4">
                  <c:v>0</c:v>
                </c:pt>
                <c:pt idx="5">
                  <c:v>1.7543859649122799E-2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25834824"/>
        <c:axId val="325831688"/>
      </c:barChart>
      <c:catAx>
        <c:axId val="325834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S PGothic" charset="-128"/>
                <a:ea typeface="MS PGothic" charset="-128"/>
                <a:cs typeface="MS PGothic" charset="-128"/>
              </a:defRPr>
            </a:pPr>
            <a:endParaRPr lang="ja-JP"/>
          </a:p>
        </c:txPr>
        <c:crossAx val="325831688"/>
        <c:crosses val="autoZero"/>
        <c:auto val="1"/>
        <c:lblAlgn val="ctr"/>
        <c:lblOffset val="100"/>
        <c:noMultiLvlLbl val="0"/>
      </c:catAx>
      <c:valAx>
        <c:axId val="325831688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S PGothic" charset="-128"/>
                <a:ea typeface="MS PGothic" charset="-128"/>
                <a:cs typeface="MS PGothic" charset="-128"/>
              </a:defRPr>
            </a:pPr>
            <a:endParaRPr lang="ja-JP"/>
          </a:p>
        </c:txPr>
        <c:crossAx val="325834824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S PGothic" charset="-128"/>
              <a:ea typeface="MS PGothic" charset="-128"/>
              <a:cs typeface="MS PGothic" charset="-128"/>
            </a:defRPr>
          </a:pPr>
          <a:endParaRPr lang="ja-JP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latin typeface="MS PGothic" charset="-128"/>
          <a:ea typeface="MS PGothic" charset="-128"/>
          <a:cs typeface="MS PGothic" charset="-128"/>
        </a:defRPr>
      </a:pPr>
      <a:endParaRPr lang="ja-JP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MS PGothic" charset="-128"/>
                <a:ea typeface="MS PGothic" charset="-128"/>
                <a:cs typeface="MS PGothic" charset="-128"/>
              </a:defRPr>
            </a:pPr>
            <a:r>
              <a:rPr lang="ja-JP" dirty="0"/>
              <a:t>子供の分布</a:t>
            </a:r>
            <a:r>
              <a:rPr lang="en-US" dirty="0" smtClean="0"/>
              <a:t>(</a:t>
            </a:r>
            <a:r>
              <a:rPr lang="ja-JP" altLang="en-US" dirty="0" smtClean="0"/>
              <a:t>配偶者あり</a:t>
            </a:r>
            <a:r>
              <a:rPr lang="en-US" dirty="0" smtClean="0"/>
              <a:t>:</a:t>
            </a:r>
            <a:r>
              <a:rPr lang="ja-JP" dirty="0"/>
              <a:t>調布以外都市</a:t>
            </a:r>
            <a:r>
              <a:rPr lang="en-US" dirty="0"/>
              <a:t>)</a:t>
            </a:r>
            <a:endParaRPr lang="ja-JP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MS PGothic" charset="-128"/>
              <a:ea typeface="MS PGothic" charset="-128"/>
              <a:cs typeface="MS PGothic" charset="-128"/>
            </a:defRPr>
          </a:pPr>
          <a:endParaRPr lang="ja-JP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Sheet2!$P$239</c:f>
              <c:strCache>
                <c:ptCount val="1"/>
                <c:pt idx="0">
                  <c:v>0人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multiLvlStrRef>
              <c:f>Sheet2!$Q$237:$V$238</c:f>
              <c:multiLvlStrCache>
                <c:ptCount val="6"/>
                <c:lvl>
                  <c:pt idx="0">
                    <c:v>男性</c:v>
                  </c:pt>
                  <c:pt idx="1">
                    <c:v>女性</c:v>
                  </c:pt>
                  <c:pt idx="2">
                    <c:v>男性</c:v>
                  </c:pt>
                  <c:pt idx="3">
                    <c:v>女性</c:v>
                  </c:pt>
                  <c:pt idx="4">
                    <c:v>男性</c:v>
                  </c:pt>
                  <c:pt idx="5">
                    <c:v>女性</c:v>
                  </c:pt>
                </c:lvl>
                <c:lvl>
                  <c:pt idx="0">
                    <c:v>50代</c:v>
                  </c:pt>
                  <c:pt idx="2">
                    <c:v>60代</c:v>
                  </c:pt>
                  <c:pt idx="4">
                    <c:v>70代</c:v>
                  </c:pt>
                </c:lvl>
              </c:multiLvlStrCache>
            </c:multiLvlStrRef>
          </c:cat>
          <c:val>
            <c:numRef>
              <c:f>Sheet2!$Q$239:$V$239</c:f>
              <c:numCache>
                <c:formatCode>0.0</c:formatCode>
                <c:ptCount val="6"/>
                <c:pt idx="0">
                  <c:v>0.12775330396475801</c:v>
                </c:pt>
                <c:pt idx="1">
                  <c:v>8.8461538461538397E-2</c:v>
                </c:pt>
                <c:pt idx="2">
                  <c:v>9.3298291721419194E-2</c:v>
                </c:pt>
                <c:pt idx="3">
                  <c:v>5.4644808743169397E-2</c:v>
                </c:pt>
                <c:pt idx="4">
                  <c:v>3.3613445378151301E-2</c:v>
                </c:pt>
                <c:pt idx="5">
                  <c:v>4.0277777777777801E-2</c:v>
                </c:pt>
              </c:numCache>
            </c:numRef>
          </c:val>
        </c:ser>
        <c:ser>
          <c:idx val="1"/>
          <c:order val="1"/>
          <c:tx>
            <c:strRef>
              <c:f>Sheet2!$P$240</c:f>
              <c:strCache>
                <c:ptCount val="1"/>
                <c:pt idx="0">
                  <c:v>1人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multiLvlStrRef>
              <c:f>Sheet2!$Q$237:$V$238</c:f>
              <c:multiLvlStrCache>
                <c:ptCount val="6"/>
                <c:lvl>
                  <c:pt idx="0">
                    <c:v>男性</c:v>
                  </c:pt>
                  <c:pt idx="1">
                    <c:v>女性</c:v>
                  </c:pt>
                  <c:pt idx="2">
                    <c:v>男性</c:v>
                  </c:pt>
                  <c:pt idx="3">
                    <c:v>女性</c:v>
                  </c:pt>
                  <c:pt idx="4">
                    <c:v>男性</c:v>
                  </c:pt>
                  <c:pt idx="5">
                    <c:v>女性</c:v>
                  </c:pt>
                </c:lvl>
                <c:lvl>
                  <c:pt idx="0">
                    <c:v>50代</c:v>
                  </c:pt>
                  <c:pt idx="2">
                    <c:v>60代</c:v>
                  </c:pt>
                  <c:pt idx="4">
                    <c:v>70代</c:v>
                  </c:pt>
                </c:lvl>
              </c:multiLvlStrCache>
            </c:multiLvlStrRef>
          </c:cat>
          <c:val>
            <c:numRef>
              <c:f>Sheet2!$Q$240:$V$240</c:f>
              <c:numCache>
                <c:formatCode>0.0</c:formatCode>
                <c:ptCount val="6"/>
                <c:pt idx="0">
                  <c:v>0.110132158590308</c:v>
                </c:pt>
                <c:pt idx="1">
                  <c:v>0.103846153846154</c:v>
                </c:pt>
                <c:pt idx="2">
                  <c:v>0.10512483574244399</c:v>
                </c:pt>
                <c:pt idx="3">
                  <c:v>0.114754098360656</c:v>
                </c:pt>
                <c:pt idx="4">
                  <c:v>0.11344537815126</c:v>
                </c:pt>
                <c:pt idx="5">
                  <c:v>9.8611111111111094E-2</c:v>
                </c:pt>
              </c:numCache>
            </c:numRef>
          </c:val>
        </c:ser>
        <c:ser>
          <c:idx val="2"/>
          <c:order val="2"/>
          <c:tx>
            <c:strRef>
              <c:f>Sheet2!$P$241</c:f>
              <c:strCache>
                <c:ptCount val="1"/>
                <c:pt idx="0">
                  <c:v>2人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multiLvlStrRef>
              <c:f>Sheet2!$Q$237:$V$238</c:f>
              <c:multiLvlStrCache>
                <c:ptCount val="6"/>
                <c:lvl>
                  <c:pt idx="0">
                    <c:v>男性</c:v>
                  </c:pt>
                  <c:pt idx="1">
                    <c:v>女性</c:v>
                  </c:pt>
                  <c:pt idx="2">
                    <c:v>男性</c:v>
                  </c:pt>
                  <c:pt idx="3">
                    <c:v>女性</c:v>
                  </c:pt>
                  <c:pt idx="4">
                    <c:v>男性</c:v>
                  </c:pt>
                  <c:pt idx="5">
                    <c:v>女性</c:v>
                  </c:pt>
                </c:lvl>
                <c:lvl>
                  <c:pt idx="0">
                    <c:v>50代</c:v>
                  </c:pt>
                  <c:pt idx="2">
                    <c:v>60代</c:v>
                  </c:pt>
                  <c:pt idx="4">
                    <c:v>70代</c:v>
                  </c:pt>
                </c:lvl>
              </c:multiLvlStrCache>
            </c:multiLvlStrRef>
          </c:cat>
          <c:val>
            <c:numRef>
              <c:f>Sheet2!$Q$241:$V$241</c:f>
              <c:numCache>
                <c:formatCode>0.0</c:formatCode>
                <c:ptCount val="6"/>
                <c:pt idx="0">
                  <c:v>0.50220264317180596</c:v>
                </c:pt>
                <c:pt idx="1">
                  <c:v>0.47307692307692301</c:v>
                </c:pt>
                <c:pt idx="2">
                  <c:v>0.47043363994743798</c:v>
                </c:pt>
                <c:pt idx="3">
                  <c:v>0.54918032786885296</c:v>
                </c:pt>
                <c:pt idx="4">
                  <c:v>0.50840336134453801</c:v>
                </c:pt>
                <c:pt idx="5">
                  <c:v>0.50555555555555598</c:v>
                </c:pt>
              </c:numCache>
            </c:numRef>
          </c:val>
        </c:ser>
        <c:ser>
          <c:idx val="3"/>
          <c:order val="3"/>
          <c:tx>
            <c:strRef>
              <c:f>Sheet2!$P$242</c:f>
              <c:strCache>
                <c:ptCount val="1"/>
                <c:pt idx="0">
                  <c:v>３人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multiLvlStrRef>
              <c:f>Sheet2!$Q$237:$V$238</c:f>
              <c:multiLvlStrCache>
                <c:ptCount val="6"/>
                <c:lvl>
                  <c:pt idx="0">
                    <c:v>男性</c:v>
                  </c:pt>
                  <c:pt idx="1">
                    <c:v>女性</c:v>
                  </c:pt>
                  <c:pt idx="2">
                    <c:v>男性</c:v>
                  </c:pt>
                  <c:pt idx="3">
                    <c:v>女性</c:v>
                  </c:pt>
                  <c:pt idx="4">
                    <c:v>男性</c:v>
                  </c:pt>
                  <c:pt idx="5">
                    <c:v>女性</c:v>
                  </c:pt>
                </c:lvl>
                <c:lvl>
                  <c:pt idx="0">
                    <c:v>50代</c:v>
                  </c:pt>
                  <c:pt idx="2">
                    <c:v>60代</c:v>
                  </c:pt>
                  <c:pt idx="4">
                    <c:v>70代</c:v>
                  </c:pt>
                </c:lvl>
              </c:multiLvlStrCache>
            </c:multiLvlStrRef>
          </c:cat>
          <c:val>
            <c:numRef>
              <c:f>Sheet2!$Q$242:$V$242</c:f>
              <c:numCache>
                <c:formatCode>0.0</c:formatCode>
                <c:ptCount val="6"/>
                <c:pt idx="0">
                  <c:v>0.215859030837004</c:v>
                </c:pt>
                <c:pt idx="1">
                  <c:v>0.261538461538462</c:v>
                </c:pt>
                <c:pt idx="2">
                  <c:v>0.27463863337713501</c:v>
                </c:pt>
                <c:pt idx="3">
                  <c:v>0.239071038251366</c:v>
                </c:pt>
                <c:pt idx="4">
                  <c:v>0.28291316526610599</c:v>
                </c:pt>
                <c:pt idx="5">
                  <c:v>0.266666666666667</c:v>
                </c:pt>
              </c:numCache>
            </c:numRef>
          </c:val>
        </c:ser>
        <c:ser>
          <c:idx val="4"/>
          <c:order val="4"/>
          <c:tx>
            <c:strRef>
              <c:f>Sheet2!$P$243</c:f>
              <c:strCache>
                <c:ptCount val="1"/>
                <c:pt idx="0">
                  <c:v>4人以上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multiLvlStrRef>
              <c:f>Sheet2!$Q$237:$V$238</c:f>
              <c:multiLvlStrCache>
                <c:ptCount val="6"/>
                <c:lvl>
                  <c:pt idx="0">
                    <c:v>男性</c:v>
                  </c:pt>
                  <c:pt idx="1">
                    <c:v>女性</c:v>
                  </c:pt>
                  <c:pt idx="2">
                    <c:v>男性</c:v>
                  </c:pt>
                  <c:pt idx="3">
                    <c:v>女性</c:v>
                  </c:pt>
                  <c:pt idx="4">
                    <c:v>男性</c:v>
                  </c:pt>
                  <c:pt idx="5">
                    <c:v>女性</c:v>
                  </c:pt>
                </c:lvl>
                <c:lvl>
                  <c:pt idx="0">
                    <c:v>50代</c:v>
                  </c:pt>
                  <c:pt idx="2">
                    <c:v>60代</c:v>
                  </c:pt>
                  <c:pt idx="4">
                    <c:v>70代</c:v>
                  </c:pt>
                </c:lvl>
              </c:multiLvlStrCache>
            </c:multiLvlStrRef>
          </c:cat>
          <c:val>
            <c:numRef>
              <c:f>Sheet2!$Q$243:$V$243</c:f>
              <c:numCache>
                <c:formatCode>0.0</c:formatCode>
                <c:ptCount val="6"/>
                <c:pt idx="0">
                  <c:v>4.4052863436123302E-2</c:v>
                </c:pt>
                <c:pt idx="1">
                  <c:v>7.3076923076923095E-2</c:v>
                </c:pt>
                <c:pt idx="2">
                  <c:v>5.65045992115637E-2</c:v>
                </c:pt>
                <c:pt idx="3">
                  <c:v>4.2349726775956303E-2</c:v>
                </c:pt>
                <c:pt idx="4">
                  <c:v>6.1624649859944002E-2</c:v>
                </c:pt>
                <c:pt idx="5">
                  <c:v>8.8888888888888906E-2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25832080"/>
        <c:axId val="325832472"/>
      </c:barChart>
      <c:catAx>
        <c:axId val="325832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S PGothic" charset="-128"/>
                <a:ea typeface="MS PGothic" charset="-128"/>
                <a:cs typeface="MS PGothic" charset="-128"/>
              </a:defRPr>
            </a:pPr>
            <a:endParaRPr lang="ja-JP"/>
          </a:p>
        </c:txPr>
        <c:crossAx val="325832472"/>
        <c:crosses val="autoZero"/>
        <c:auto val="1"/>
        <c:lblAlgn val="ctr"/>
        <c:lblOffset val="100"/>
        <c:noMultiLvlLbl val="0"/>
      </c:catAx>
      <c:valAx>
        <c:axId val="325832472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S PGothic" charset="-128"/>
                <a:ea typeface="MS PGothic" charset="-128"/>
                <a:cs typeface="MS PGothic" charset="-128"/>
              </a:defRPr>
            </a:pPr>
            <a:endParaRPr lang="ja-JP"/>
          </a:p>
        </c:txPr>
        <c:crossAx val="325832080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S PGothic" charset="-128"/>
              <a:ea typeface="MS PGothic" charset="-128"/>
              <a:cs typeface="MS PGothic" charset="-128"/>
            </a:defRPr>
          </a:pPr>
          <a:endParaRPr lang="ja-JP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>
          <a:latin typeface="MS PGothic" charset="-128"/>
          <a:ea typeface="MS PGothic" charset="-128"/>
          <a:cs typeface="MS PGothic" charset="-128"/>
        </a:defRPr>
      </a:pPr>
      <a:endParaRPr lang="ja-JP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'13運動'!$O$10</c:f>
              <c:strCache>
                <c:ptCount val="1"/>
                <c:pt idx="0">
                  <c:v>歩けない</c:v>
                </c:pt>
              </c:strCache>
            </c:strRef>
          </c:tx>
          <c:invertIfNegative val="0"/>
          <c:cat>
            <c:strRef>
              <c:f>'13運動'!$F$11:$F$16</c:f>
              <c:strCache>
                <c:ptCount val="6"/>
                <c:pt idx="0">
                  <c:v>50代調布</c:v>
                </c:pt>
                <c:pt idx="1">
                  <c:v>60代調布</c:v>
                </c:pt>
                <c:pt idx="2">
                  <c:v>70代調布</c:v>
                </c:pt>
                <c:pt idx="3">
                  <c:v>50代調布以外</c:v>
                </c:pt>
                <c:pt idx="4">
                  <c:v>60代調布以外</c:v>
                </c:pt>
                <c:pt idx="5">
                  <c:v>70代調布以外</c:v>
                </c:pt>
              </c:strCache>
            </c:strRef>
          </c:cat>
          <c:val>
            <c:numRef>
              <c:f>'13運動'!$O$11:$O$16</c:f>
              <c:numCache>
                <c:formatCode>0.0%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7.4074074074074103E-3</c:v>
                </c:pt>
                <c:pt idx="5">
                  <c:v>1.41509433962264E-2</c:v>
                </c:pt>
              </c:numCache>
            </c:numRef>
          </c:val>
        </c:ser>
        <c:ser>
          <c:idx val="1"/>
          <c:order val="1"/>
          <c:tx>
            <c:strRef>
              <c:f>'13運動'!$P$10</c:f>
              <c:strCache>
                <c:ptCount val="1"/>
                <c:pt idx="0">
                  <c:v>ほとんど歩かない</c:v>
                </c:pt>
              </c:strCache>
            </c:strRef>
          </c:tx>
          <c:invertIfNegative val="0"/>
          <c:cat>
            <c:strRef>
              <c:f>'13運動'!$F$11:$F$16</c:f>
              <c:strCache>
                <c:ptCount val="6"/>
                <c:pt idx="0">
                  <c:v>50代調布</c:v>
                </c:pt>
                <c:pt idx="1">
                  <c:v>60代調布</c:v>
                </c:pt>
                <c:pt idx="2">
                  <c:v>70代調布</c:v>
                </c:pt>
                <c:pt idx="3">
                  <c:v>50代調布以外</c:v>
                </c:pt>
                <c:pt idx="4">
                  <c:v>60代調布以外</c:v>
                </c:pt>
                <c:pt idx="5">
                  <c:v>70代調布以外</c:v>
                </c:pt>
              </c:strCache>
            </c:strRef>
          </c:cat>
          <c:val>
            <c:numRef>
              <c:f>'13運動'!$P$11:$P$16</c:f>
              <c:numCache>
                <c:formatCode>0.0%</c:formatCode>
                <c:ptCount val="6"/>
                <c:pt idx="0">
                  <c:v>4.54545454545454E-2</c:v>
                </c:pt>
                <c:pt idx="1">
                  <c:v>6.3492063492063502E-2</c:v>
                </c:pt>
                <c:pt idx="2">
                  <c:v>0.112903225806452</c:v>
                </c:pt>
                <c:pt idx="3">
                  <c:v>8.9456869009584605E-2</c:v>
                </c:pt>
                <c:pt idx="4">
                  <c:v>8.7654320987654299E-2</c:v>
                </c:pt>
                <c:pt idx="5">
                  <c:v>8.7264150943396193E-2</c:v>
                </c:pt>
              </c:numCache>
            </c:numRef>
          </c:val>
        </c:ser>
        <c:ser>
          <c:idx val="2"/>
          <c:order val="2"/>
          <c:tx>
            <c:strRef>
              <c:f>'13運動'!$Q$10</c:f>
              <c:strCache>
                <c:ptCount val="1"/>
                <c:pt idx="0">
                  <c:v>-30</c:v>
                </c:pt>
              </c:strCache>
            </c:strRef>
          </c:tx>
          <c:invertIfNegative val="0"/>
          <c:cat>
            <c:strRef>
              <c:f>'13運動'!$F$11:$F$16</c:f>
              <c:strCache>
                <c:ptCount val="6"/>
                <c:pt idx="0">
                  <c:v>50代調布</c:v>
                </c:pt>
                <c:pt idx="1">
                  <c:v>60代調布</c:v>
                </c:pt>
                <c:pt idx="2">
                  <c:v>70代調布</c:v>
                </c:pt>
                <c:pt idx="3">
                  <c:v>50代調布以外</c:v>
                </c:pt>
                <c:pt idx="4">
                  <c:v>60代調布以外</c:v>
                </c:pt>
                <c:pt idx="5">
                  <c:v>70代調布以外</c:v>
                </c:pt>
              </c:strCache>
            </c:strRef>
          </c:cat>
          <c:val>
            <c:numRef>
              <c:f>'13運動'!$Q$11:$Q$16</c:f>
              <c:numCache>
                <c:formatCode>0.0%</c:formatCode>
                <c:ptCount val="6"/>
                <c:pt idx="0">
                  <c:v>4.54545454545454E-2</c:v>
                </c:pt>
                <c:pt idx="1">
                  <c:v>9.5238095238095205E-2</c:v>
                </c:pt>
                <c:pt idx="2">
                  <c:v>0.14516129032258099</c:v>
                </c:pt>
                <c:pt idx="3">
                  <c:v>0.17571884984025599</c:v>
                </c:pt>
                <c:pt idx="4">
                  <c:v>0.17037037037037001</c:v>
                </c:pt>
                <c:pt idx="5">
                  <c:v>0.16627358490565999</c:v>
                </c:pt>
              </c:numCache>
            </c:numRef>
          </c:val>
        </c:ser>
        <c:ser>
          <c:idx val="3"/>
          <c:order val="3"/>
          <c:tx>
            <c:strRef>
              <c:f>'13運動'!$R$10</c:f>
              <c:strCache>
                <c:ptCount val="1"/>
                <c:pt idx="0">
                  <c:v>30-60</c:v>
                </c:pt>
              </c:strCache>
            </c:strRef>
          </c:tx>
          <c:invertIfNegative val="0"/>
          <c:cat>
            <c:strRef>
              <c:f>'13運動'!$F$11:$F$16</c:f>
              <c:strCache>
                <c:ptCount val="6"/>
                <c:pt idx="0">
                  <c:v>50代調布</c:v>
                </c:pt>
                <c:pt idx="1">
                  <c:v>60代調布</c:v>
                </c:pt>
                <c:pt idx="2">
                  <c:v>70代調布</c:v>
                </c:pt>
                <c:pt idx="3">
                  <c:v>50代調布以外</c:v>
                </c:pt>
                <c:pt idx="4">
                  <c:v>60代調布以外</c:v>
                </c:pt>
                <c:pt idx="5">
                  <c:v>70代調布以外</c:v>
                </c:pt>
              </c:strCache>
            </c:strRef>
          </c:cat>
          <c:val>
            <c:numRef>
              <c:f>'13運動'!$R$11:$R$16</c:f>
              <c:numCache>
                <c:formatCode>0.0%</c:formatCode>
                <c:ptCount val="6"/>
                <c:pt idx="0">
                  <c:v>0.204545454545455</c:v>
                </c:pt>
                <c:pt idx="1">
                  <c:v>0.33333333333333298</c:v>
                </c:pt>
                <c:pt idx="2">
                  <c:v>0.30645161290322598</c:v>
                </c:pt>
                <c:pt idx="3">
                  <c:v>0.293929712460064</c:v>
                </c:pt>
                <c:pt idx="4">
                  <c:v>0.38271604938271597</c:v>
                </c:pt>
                <c:pt idx="5">
                  <c:v>0.347877358490566</c:v>
                </c:pt>
              </c:numCache>
            </c:numRef>
          </c:val>
        </c:ser>
        <c:ser>
          <c:idx val="4"/>
          <c:order val="4"/>
          <c:tx>
            <c:strRef>
              <c:f>'13運動'!$S$10</c:f>
              <c:strCache>
                <c:ptCount val="1"/>
                <c:pt idx="0">
                  <c:v>60-90</c:v>
                </c:pt>
              </c:strCache>
            </c:strRef>
          </c:tx>
          <c:invertIfNegative val="0"/>
          <c:cat>
            <c:strRef>
              <c:f>'13運動'!$F$11:$F$16</c:f>
              <c:strCache>
                <c:ptCount val="6"/>
                <c:pt idx="0">
                  <c:v>50代調布</c:v>
                </c:pt>
                <c:pt idx="1">
                  <c:v>60代調布</c:v>
                </c:pt>
                <c:pt idx="2">
                  <c:v>70代調布</c:v>
                </c:pt>
                <c:pt idx="3">
                  <c:v>50代調布以外</c:v>
                </c:pt>
                <c:pt idx="4">
                  <c:v>60代調布以外</c:v>
                </c:pt>
                <c:pt idx="5">
                  <c:v>70代調布以外</c:v>
                </c:pt>
              </c:strCache>
            </c:strRef>
          </c:cat>
          <c:val>
            <c:numRef>
              <c:f>'13運動'!$S$11:$S$16</c:f>
              <c:numCache>
                <c:formatCode>0.0%</c:formatCode>
                <c:ptCount val="6"/>
                <c:pt idx="0">
                  <c:v>0.11363636363636399</c:v>
                </c:pt>
                <c:pt idx="1">
                  <c:v>0.26984126984126999</c:v>
                </c:pt>
                <c:pt idx="2">
                  <c:v>0.16129032258064499</c:v>
                </c:pt>
                <c:pt idx="3">
                  <c:v>9.2651757188498399E-2</c:v>
                </c:pt>
                <c:pt idx="4">
                  <c:v>0.140740740740741</c:v>
                </c:pt>
                <c:pt idx="5">
                  <c:v>0.16391509433962301</c:v>
                </c:pt>
              </c:numCache>
            </c:numRef>
          </c:val>
        </c:ser>
        <c:ser>
          <c:idx val="5"/>
          <c:order val="5"/>
          <c:tx>
            <c:strRef>
              <c:f>'13運動'!$T$10</c:f>
              <c:strCache>
                <c:ptCount val="1"/>
                <c:pt idx="0">
                  <c:v>90-</c:v>
                </c:pt>
              </c:strCache>
            </c:strRef>
          </c:tx>
          <c:invertIfNegative val="0"/>
          <c:cat>
            <c:strRef>
              <c:f>'13運動'!$F$11:$F$16</c:f>
              <c:strCache>
                <c:ptCount val="6"/>
                <c:pt idx="0">
                  <c:v>50代調布</c:v>
                </c:pt>
                <c:pt idx="1">
                  <c:v>60代調布</c:v>
                </c:pt>
                <c:pt idx="2">
                  <c:v>70代調布</c:v>
                </c:pt>
                <c:pt idx="3">
                  <c:v>50代調布以外</c:v>
                </c:pt>
                <c:pt idx="4">
                  <c:v>60代調布以外</c:v>
                </c:pt>
                <c:pt idx="5">
                  <c:v>70代調布以外</c:v>
                </c:pt>
              </c:strCache>
            </c:strRef>
          </c:cat>
          <c:val>
            <c:numRef>
              <c:f>'13運動'!$T$11:$T$16</c:f>
              <c:numCache>
                <c:formatCode>0.0%</c:formatCode>
                <c:ptCount val="6"/>
                <c:pt idx="0">
                  <c:v>9.0909090909090898E-2</c:v>
                </c:pt>
                <c:pt idx="1">
                  <c:v>0.19047619047618999</c:v>
                </c:pt>
                <c:pt idx="2">
                  <c:v>0.17741935483870999</c:v>
                </c:pt>
                <c:pt idx="3">
                  <c:v>0.17252396166134201</c:v>
                </c:pt>
                <c:pt idx="4">
                  <c:v>0.225925925925926</c:v>
                </c:pt>
                <c:pt idx="5">
                  <c:v>0.16863207547169801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25829728"/>
        <c:axId val="325830120"/>
      </c:barChart>
      <c:catAx>
        <c:axId val="3258297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25830120"/>
        <c:crosses val="autoZero"/>
        <c:auto val="1"/>
        <c:lblAlgn val="ctr"/>
        <c:lblOffset val="100"/>
        <c:noMultiLvlLbl val="0"/>
      </c:catAx>
      <c:valAx>
        <c:axId val="32583012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32582972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'13運動'!$G$10</c:f>
              <c:strCache>
                <c:ptCount val="1"/>
                <c:pt idx="0">
                  <c:v>歩けない</c:v>
                </c:pt>
              </c:strCache>
            </c:strRef>
          </c:tx>
          <c:invertIfNegative val="0"/>
          <c:cat>
            <c:strRef>
              <c:f>'13運動'!$F$11:$F$16</c:f>
              <c:strCache>
                <c:ptCount val="6"/>
                <c:pt idx="0">
                  <c:v>50代調布</c:v>
                </c:pt>
                <c:pt idx="1">
                  <c:v>60代調布</c:v>
                </c:pt>
                <c:pt idx="2">
                  <c:v>70代調布</c:v>
                </c:pt>
                <c:pt idx="3">
                  <c:v>50代調布以外</c:v>
                </c:pt>
                <c:pt idx="4">
                  <c:v>60代調布以外</c:v>
                </c:pt>
                <c:pt idx="5">
                  <c:v>70代調布以外</c:v>
                </c:pt>
              </c:strCache>
            </c:strRef>
          </c:cat>
          <c:val>
            <c:numRef>
              <c:f>'13運動'!$G$11:$G$16</c:f>
              <c:numCache>
                <c:formatCode>0.0%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3.1948881789137401E-3</c:v>
                </c:pt>
                <c:pt idx="4">
                  <c:v>4.9382716049382698E-3</c:v>
                </c:pt>
                <c:pt idx="5">
                  <c:v>1.2971698113207499E-2</c:v>
                </c:pt>
              </c:numCache>
            </c:numRef>
          </c:val>
        </c:ser>
        <c:ser>
          <c:idx val="1"/>
          <c:order val="1"/>
          <c:tx>
            <c:strRef>
              <c:f>'13運動'!$H$10</c:f>
              <c:strCache>
                <c:ptCount val="1"/>
                <c:pt idx="0">
                  <c:v>ほとんど歩かない</c:v>
                </c:pt>
              </c:strCache>
            </c:strRef>
          </c:tx>
          <c:invertIfNegative val="0"/>
          <c:cat>
            <c:strRef>
              <c:f>'13運動'!$F$11:$F$16</c:f>
              <c:strCache>
                <c:ptCount val="6"/>
                <c:pt idx="0">
                  <c:v>50代調布</c:v>
                </c:pt>
                <c:pt idx="1">
                  <c:v>60代調布</c:v>
                </c:pt>
                <c:pt idx="2">
                  <c:v>70代調布</c:v>
                </c:pt>
                <c:pt idx="3">
                  <c:v>50代調布以外</c:v>
                </c:pt>
                <c:pt idx="4">
                  <c:v>60代調布以外</c:v>
                </c:pt>
                <c:pt idx="5">
                  <c:v>70代調布以外</c:v>
                </c:pt>
              </c:strCache>
            </c:strRef>
          </c:cat>
          <c:val>
            <c:numRef>
              <c:f>'13運動'!$H$11:$H$16</c:f>
              <c:numCache>
                <c:formatCode>0.0%</c:formatCode>
                <c:ptCount val="6"/>
                <c:pt idx="0">
                  <c:v>9.0909090909090898E-2</c:v>
                </c:pt>
                <c:pt idx="1">
                  <c:v>1.58730158730159E-2</c:v>
                </c:pt>
                <c:pt idx="2">
                  <c:v>8.0645161290322606E-2</c:v>
                </c:pt>
                <c:pt idx="3">
                  <c:v>7.6677316293929695E-2</c:v>
                </c:pt>
                <c:pt idx="4">
                  <c:v>8.1481481481481502E-2</c:v>
                </c:pt>
                <c:pt idx="5">
                  <c:v>9.4339622641509399E-2</c:v>
                </c:pt>
              </c:numCache>
            </c:numRef>
          </c:val>
        </c:ser>
        <c:ser>
          <c:idx val="2"/>
          <c:order val="2"/>
          <c:tx>
            <c:strRef>
              <c:f>'13運動'!$I$10</c:f>
              <c:strCache>
                <c:ptCount val="1"/>
                <c:pt idx="0">
                  <c:v>-30</c:v>
                </c:pt>
              </c:strCache>
            </c:strRef>
          </c:tx>
          <c:invertIfNegative val="0"/>
          <c:cat>
            <c:strRef>
              <c:f>'13運動'!$F$11:$F$16</c:f>
              <c:strCache>
                <c:ptCount val="6"/>
                <c:pt idx="0">
                  <c:v>50代調布</c:v>
                </c:pt>
                <c:pt idx="1">
                  <c:v>60代調布</c:v>
                </c:pt>
                <c:pt idx="2">
                  <c:v>70代調布</c:v>
                </c:pt>
                <c:pt idx="3">
                  <c:v>50代調布以外</c:v>
                </c:pt>
                <c:pt idx="4">
                  <c:v>60代調布以外</c:v>
                </c:pt>
                <c:pt idx="5">
                  <c:v>70代調布以外</c:v>
                </c:pt>
              </c:strCache>
            </c:strRef>
          </c:cat>
          <c:val>
            <c:numRef>
              <c:f>'13運動'!$I$11:$I$16</c:f>
              <c:numCache>
                <c:formatCode>0.0%</c:formatCode>
                <c:ptCount val="6"/>
                <c:pt idx="0">
                  <c:v>0.13636363636363599</c:v>
                </c:pt>
                <c:pt idx="1">
                  <c:v>3.1746031746031703E-2</c:v>
                </c:pt>
                <c:pt idx="2">
                  <c:v>9.6774193548387094E-2</c:v>
                </c:pt>
                <c:pt idx="3">
                  <c:v>0.15974440894568701</c:v>
                </c:pt>
                <c:pt idx="4">
                  <c:v>0.165432098765432</c:v>
                </c:pt>
                <c:pt idx="5">
                  <c:v>0.192216981132075</c:v>
                </c:pt>
              </c:numCache>
            </c:numRef>
          </c:val>
        </c:ser>
        <c:ser>
          <c:idx val="3"/>
          <c:order val="3"/>
          <c:tx>
            <c:strRef>
              <c:f>'13運動'!$J$10</c:f>
              <c:strCache>
                <c:ptCount val="1"/>
                <c:pt idx="0">
                  <c:v>30-60</c:v>
                </c:pt>
              </c:strCache>
            </c:strRef>
          </c:tx>
          <c:invertIfNegative val="0"/>
          <c:cat>
            <c:strRef>
              <c:f>'13運動'!$F$11:$F$16</c:f>
              <c:strCache>
                <c:ptCount val="6"/>
                <c:pt idx="0">
                  <c:v>50代調布</c:v>
                </c:pt>
                <c:pt idx="1">
                  <c:v>60代調布</c:v>
                </c:pt>
                <c:pt idx="2">
                  <c:v>70代調布</c:v>
                </c:pt>
                <c:pt idx="3">
                  <c:v>50代調布以外</c:v>
                </c:pt>
                <c:pt idx="4">
                  <c:v>60代調布以外</c:v>
                </c:pt>
                <c:pt idx="5">
                  <c:v>70代調布以外</c:v>
                </c:pt>
              </c:strCache>
            </c:strRef>
          </c:cat>
          <c:val>
            <c:numRef>
              <c:f>'13運動'!$J$11:$J$16</c:f>
              <c:numCache>
                <c:formatCode>0.0%</c:formatCode>
                <c:ptCount val="6"/>
                <c:pt idx="0">
                  <c:v>0.47727272727272702</c:v>
                </c:pt>
                <c:pt idx="1">
                  <c:v>0.39682539682539703</c:v>
                </c:pt>
                <c:pt idx="2">
                  <c:v>0.40322580645161299</c:v>
                </c:pt>
                <c:pt idx="3">
                  <c:v>0.38977635782747599</c:v>
                </c:pt>
                <c:pt idx="4">
                  <c:v>0.375308641975309</c:v>
                </c:pt>
                <c:pt idx="5">
                  <c:v>0.37146226415094302</c:v>
                </c:pt>
              </c:numCache>
            </c:numRef>
          </c:val>
        </c:ser>
        <c:ser>
          <c:idx val="4"/>
          <c:order val="4"/>
          <c:tx>
            <c:strRef>
              <c:f>'13運動'!$K$10</c:f>
              <c:strCache>
                <c:ptCount val="1"/>
                <c:pt idx="0">
                  <c:v>60-90</c:v>
                </c:pt>
              </c:strCache>
            </c:strRef>
          </c:tx>
          <c:invertIfNegative val="0"/>
          <c:cat>
            <c:strRef>
              <c:f>'13運動'!$F$11:$F$16</c:f>
              <c:strCache>
                <c:ptCount val="6"/>
                <c:pt idx="0">
                  <c:v>50代調布</c:v>
                </c:pt>
                <c:pt idx="1">
                  <c:v>60代調布</c:v>
                </c:pt>
                <c:pt idx="2">
                  <c:v>70代調布</c:v>
                </c:pt>
                <c:pt idx="3">
                  <c:v>50代調布以外</c:v>
                </c:pt>
                <c:pt idx="4">
                  <c:v>60代調布以外</c:v>
                </c:pt>
                <c:pt idx="5">
                  <c:v>70代調布以外</c:v>
                </c:pt>
              </c:strCache>
            </c:strRef>
          </c:cat>
          <c:val>
            <c:numRef>
              <c:f>'13運動'!$K$11:$K$16</c:f>
              <c:numCache>
                <c:formatCode>0.0%</c:formatCode>
                <c:ptCount val="6"/>
                <c:pt idx="0">
                  <c:v>6.8181818181818205E-2</c:v>
                </c:pt>
                <c:pt idx="1">
                  <c:v>0.25396825396825401</c:v>
                </c:pt>
                <c:pt idx="2">
                  <c:v>0.241935483870968</c:v>
                </c:pt>
                <c:pt idx="3">
                  <c:v>0.17891373801916899</c:v>
                </c:pt>
                <c:pt idx="4">
                  <c:v>0.162962962962963</c:v>
                </c:pt>
                <c:pt idx="5">
                  <c:v>0.155660377358491</c:v>
                </c:pt>
              </c:numCache>
            </c:numRef>
          </c:val>
        </c:ser>
        <c:ser>
          <c:idx val="5"/>
          <c:order val="5"/>
          <c:tx>
            <c:strRef>
              <c:f>'13運動'!$L$10</c:f>
              <c:strCache>
                <c:ptCount val="1"/>
                <c:pt idx="0">
                  <c:v>90-</c:v>
                </c:pt>
              </c:strCache>
            </c:strRef>
          </c:tx>
          <c:invertIfNegative val="0"/>
          <c:cat>
            <c:strRef>
              <c:f>'13運動'!$F$11:$F$16</c:f>
              <c:strCache>
                <c:ptCount val="6"/>
                <c:pt idx="0">
                  <c:v>50代調布</c:v>
                </c:pt>
                <c:pt idx="1">
                  <c:v>60代調布</c:v>
                </c:pt>
                <c:pt idx="2">
                  <c:v>70代調布</c:v>
                </c:pt>
                <c:pt idx="3">
                  <c:v>50代調布以外</c:v>
                </c:pt>
                <c:pt idx="4">
                  <c:v>60代調布以外</c:v>
                </c:pt>
                <c:pt idx="5">
                  <c:v>70代調布以外</c:v>
                </c:pt>
              </c:strCache>
            </c:strRef>
          </c:cat>
          <c:val>
            <c:numRef>
              <c:f>'13運動'!$L$11:$L$16</c:f>
              <c:numCache>
                <c:formatCode>0.0%</c:formatCode>
                <c:ptCount val="6"/>
                <c:pt idx="0">
                  <c:v>0.22727272727272699</c:v>
                </c:pt>
                <c:pt idx="1">
                  <c:v>0.30158730158730201</c:v>
                </c:pt>
                <c:pt idx="2">
                  <c:v>0.17741935483870999</c:v>
                </c:pt>
                <c:pt idx="3">
                  <c:v>0.191693290734824</c:v>
                </c:pt>
                <c:pt idx="4">
                  <c:v>0.209876543209877</c:v>
                </c:pt>
                <c:pt idx="5">
                  <c:v>0.173349056603774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25836784"/>
        <c:axId val="325832864"/>
      </c:barChart>
      <c:catAx>
        <c:axId val="3258367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25832864"/>
        <c:crosses val="autoZero"/>
        <c:auto val="1"/>
        <c:lblAlgn val="ctr"/>
        <c:lblOffset val="100"/>
        <c:noMultiLvlLbl val="0"/>
      </c:catAx>
      <c:valAx>
        <c:axId val="32583286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32583678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colors8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colors9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6A53A8-4A4F-9941-AD44-CA391CA625FD}" type="datetimeFigureOut">
              <a:rPr kumimoji="1" lang="ja-JP" altLang="en-US" smtClean="0"/>
              <a:t>2016/10/27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54C66D-58B0-A54C-BE61-7A5BCBF6FA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772701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03905E-CF6A-BB4D-8DF9-C390F933F06E}" type="datetimeFigureOut">
              <a:rPr kumimoji="1" lang="ja-JP" altLang="en-US" smtClean="0"/>
              <a:t>2016/10/27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50C006-A5D0-264B-BCF9-D6D8AC186D5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202937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50C006-A5D0-264B-BCF9-D6D8AC186D53}" type="slidenum">
              <a:rPr kumimoji="1" lang="ja-JP" altLang="en-US" smtClean="0"/>
              <a:t>63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28655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ADL</a:t>
            </a:r>
            <a:r>
              <a:rPr kumimoji="1" lang="ja-JP" altLang="en-US" dirty="0" smtClean="0"/>
              <a:t>に問題がある人たちのうち、子どもが近くにいない人が他の都市と比べて多い。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50C006-A5D0-264B-BCF9-D6D8AC186D53}" type="slidenum">
              <a:rPr kumimoji="1" lang="ja-JP" altLang="en-US" smtClean="0"/>
              <a:t>64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6833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3BFEE4-F4EC-2948-9509-540C425D666B}" type="slidenum">
              <a:rPr lang="ja-JP" altLang="en-US" smtClean="0">
                <a:solidFill>
                  <a:prstClr val="black"/>
                </a:solidFill>
              </a:rPr>
              <a:pPr/>
              <a:t>108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2951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D6EB-023A-1844-B377-D127C6194171}" type="datetime1">
              <a:rPr kumimoji="1" lang="ja-JP" altLang="en-US" smtClean="0"/>
              <a:t>2016/10/27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4E58B-9419-9348-89F8-5E2D947014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9084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2FC31-EB0E-9D42-8703-360921EEE0CD}" type="datetime1">
              <a:rPr kumimoji="1" lang="ja-JP" altLang="en-US" smtClean="0"/>
              <a:t>2016/10/27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4E58B-9419-9348-89F8-5E2D947014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8936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9D3C9-8974-6843-AF1E-ED303291B4D5}" type="datetime1">
              <a:rPr kumimoji="1" lang="ja-JP" altLang="en-US" smtClean="0"/>
              <a:t>2016/10/27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4E58B-9419-9348-89F8-5E2D947014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44267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kumimoji="1" lang="ja-JP" altLang="x-none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x-none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68C50-D4D4-8B45-A06C-CBF543CE0188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2016/10/27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7B371-828F-C24C-A7B1-7FEC4F070A50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x-none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x-none" smtClean="0"/>
              <a:t>マスター テキストの書式設定</a:t>
            </a:r>
          </a:p>
          <a:p>
            <a:pPr lvl="1"/>
            <a:r>
              <a:rPr kumimoji="1" lang="ja-JP" altLang="x-none" smtClean="0"/>
              <a:t>第 </a:t>
            </a:r>
            <a:r>
              <a:rPr kumimoji="1" lang="x-none" altLang="ja-JP" smtClean="0"/>
              <a:t>2 </a:t>
            </a:r>
            <a:r>
              <a:rPr kumimoji="1" lang="ja-JP" altLang="x-none" smtClean="0"/>
              <a:t>レベル</a:t>
            </a:r>
          </a:p>
          <a:p>
            <a:pPr lvl="2"/>
            <a:r>
              <a:rPr kumimoji="1" lang="ja-JP" altLang="x-none" smtClean="0"/>
              <a:t>第 </a:t>
            </a:r>
            <a:r>
              <a:rPr kumimoji="1" lang="x-none" altLang="ja-JP" smtClean="0"/>
              <a:t>3 </a:t>
            </a:r>
            <a:r>
              <a:rPr kumimoji="1" lang="ja-JP" altLang="x-none" smtClean="0"/>
              <a:t>レベル</a:t>
            </a:r>
          </a:p>
          <a:p>
            <a:pPr lvl="3"/>
            <a:r>
              <a:rPr kumimoji="1" lang="ja-JP" altLang="x-none" smtClean="0"/>
              <a:t>第 </a:t>
            </a:r>
            <a:r>
              <a:rPr kumimoji="1" lang="x-none" altLang="ja-JP" smtClean="0"/>
              <a:t>4 </a:t>
            </a:r>
            <a:r>
              <a:rPr kumimoji="1" lang="ja-JP" altLang="x-none" smtClean="0"/>
              <a:t>レベル</a:t>
            </a:r>
          </a:p>
          <a:p>
            <a:pPr lvl="4"/>
            <a:r>
              <a:rPr kumimoji="1" lang="ja-JP" altLang="x-none" smtClean="0"/>
              <a:t>第 </a:t>
            </a:r>
            <a:r>
              <a:rPr kumimoji="1" lang="x-none" altLang="ja-JP" smtClean="0"/>
              <a:t>5 </a:t>
            </a:r>
            <a:r>
              <a:rPr kumimoji="1" lang="ja-JP" altLang="x-none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68C50-D4D4-8B45-A06C-CBF543CE0188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2016/10/27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7B371-828F-C24C-A7B1-7FEC4F070A50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x-none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x-none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68C50-D4D4-8B45-A06C-CBF543CE0188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2016/10/27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7B371-828F-C24C-A7B1-7FEC4F070A50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x-none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x-none" smtClean="0"/>
              <a:t>マスター テキストの書式設定</a:t>
            </a:r>
          </a:p>
          <a:p>
            <a:pPr lvl="1"/>
            <a:r>
              <a:rPr kumimoji="1" lang="ja-JP" altLang="x-none" smtClean="0"/>
              <a:t>第 </a:t>
            </a:r>
            <a:r>
              <a:rPr kumimoji="1" lang="x-none" altLang="ja-JP" smtClean="0"/>
              <a:t>2 </a:t>
            </a:r>
            <a:r>
              <a:rPr kumimoji="1" lang="ja-JP" altLang="x-none" smtClean="0"/>
              <a:t>レベル</a:t>
            </a:r>
          </a:p>
          <a:p>
            <a:pPr lvl="2"/>
            <a:r>
              <a:rPr kumimoji="1" lang="ja-JP" altLang="x-none" smtClean="0"/>
              <a:t>第 </a:t>
            </a:r>
            <a:r>
              <a:rPr kumimoji="1" lang="x-none" altLang="ja-JP" smtClean="0"/>
              <a:t>3 </a:t>
            </a:r>
            <a:r>
              <a:rPr kumimoji="1" lang="ja-JP" altLang="x-none" smtClean="0"/>
              <a:t>レベル</a:t>
            </a:r>
          </a:p>
          <a:p>
            <a:pPr lvl="3"/>
            <a:r>
              <a:rPr kumimoji="1" lang="ja-JP" altLang="x-none" smtClean="0"/>
              <a:t>第 </a:t>
            </a:r>
            <a:r>
              <a:rPr kumimoji="1" lang="x-none" altLang="ja-JP" smtClean="0"/>
              <a:t>4 </a:t>
            </a:r>
            <a:r>
              <a:rPr kumimoji="1" lang="ja-JP" altLang="x-none" smtClean="0"/>
              <a:t>レベル</a:t>
            </a:r>
          </a:p>
          <a:p>
            <a:pPr lvl="4"/>
            <a:r>
              <a:rPr kumimoji="1" lang="ja-JP" altLang="x-none" smtClean="0"/>
              <a:t>第 </a:t>
            </a:r>
            <a:r>
              <a:rPr kumimoji="1" lang="x-none" altLang="ja-JP" smtClean="0"/>
              <a:t>5 </a:t>
            </a:r>
            <a:r>
              <a:rPr kumimoji="1" lang="ja-JP" altLang="x-none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x-none" smtClean="0"/>
              <a:t>マスター テキストの書式設定</a:t>
            </a:r>
          </a:p>
          <a:p>
            <a:pPr lvl="1"/>
            <a:r>
              <a:rPr kumimoji="1" lang="ja-JP" altLang="x-none" smtClean="0"/>
              <a:t>第 </a:t>
            </a:r>
            <a:r>
              <a:rPr kumimoji="1" lang="x-none" altLang="ja-JP" smtClean="0"/>
              <a:t>2 </a:t>
            </a:r>
            <a:r>
              <a:rPr kumimoji="1" lang="ja-JP" altLang="x-none" smtClean="0"/>
              <a:t>レベル</a:t>
            </a:r>
          </a:p>
          <a:p>
            <a:pPr lvl="2"/>
            <a:r>
              <a:rPr kumimoji="1" lang="ja-JP" altLang="x-none" smtClean="0"/>
              <a:t>第 </a:t>
            </a:r>
            <a:r>
              <a:rPr kumimoji="1" lang="x-none" altLang="ja-JP" smtClean="0"/>
              <a:t>3 </a:t>
            </a:r>
            <a:r>
              <a:rPr kumimoji="1" lang="ja-JP" altLang="x-none" smtClean="0"/>
              <a:t>レベル</a:t>
            </a:r>
          </a:p>
          <a:p>
            <a:pPr lvl="3"/>
            <a:r>
              <a:rPr kumimoji="1" lang="ja-JP" altLang="x-none" smtClean="0"/>
              <a:t>第 </a:t>
            </a:r>
            <a:r>
              <a:rPr kumimoji="1" lang="x-none" altLang="ja-JP" smtClean="0"/>
              <a:t>4 </a:t>
            </a:r>
            <a:r>
              <a:rPr kumimoji="1" lang="ja-JP" altLang="x-none" smtClean="0"/>
              <a:t>レベル</a:t>
            </a:r>
          </a:p>
          <a:p>
            <a:pPr lvl="4"/>
            <a:r>
              <a:rPr kumimoji="1" lang="ja-JP" altLang="x-none" smtClean="0"/>
              <a:t>第 </a:t>
            </a:r>
            <a:r>
              <a:rPr kumimoji="1" lang="x-none" altLang="ja-JP" smtClean="0"/>
              <a:t>5 </a:t>
            </a:r>
            <a:r>
              <a:rPr kumimoji="1" lang="ja-JP" altLang="x-none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68C50-D4D4-8B45-A06C-CBF543CE0188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2016/10/27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7B371-828F-C24C-A7B1-7FEC4F070A50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x-none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x-none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x-none" smtClean="0"/>
              <a:t>マスター テキストの書式設定</a:t>
            </a:r>
          </a:p>
          <a:p>
            <a:pPr lvl="1"/>
            <a:r>
              <a:rPr kumimoji="1" lang="ja-JP" altLang="x-none" smtClean="0"/>
              <a:t>第 </a:t>
            </a:r>
            <a:r>
              <a:rPr kumimoji="1" lang="x-none" altLang="ja-JP" smtClean="0"/>
              <a:t>2 </a:t>
            </a:r>
            <a:r>
              <a:rPr kumimoji="1" lang="ja-JP" altLang="x-none" smtClean="0"/>
              <a:t>レベル</a:t>
            </a:r>
          </a:p>
          <a:p>
            <a:pPr lvl="2"/>
            <a:r>
              <a:rPr kumimoji="1" lang="ja-JP" altLang="x-none" smtClean="0"/>
              <a:t>第 </a:t>
            </a:r>
            <a:r>
              <a:rPr kumimoji="1" lang="x-none" altLang="ja-JP" smtClean="0"/>
              <a:t>3 </a:t>
            </a:r>
            <a:r>
              <a:rPr kumimoji="1" lang="ja-JP" altLang="x-none" smtClean="0"/>
              <a:t>レベル</a:t>
            </a:r>
          </a:p>
          <a:p>
            <a:pPr lvl="3"/>
            <a:r>
              <a:rPr kumimoji="1" lang="ja-JP" altLang="x-none" smtClean="0"/>
              <a:t>第 </a:t>
            </a:r>
            <a:r>
              <a:rPr kumimoji="1" lang="x-none" altLang="ja-JP" smtClean="0"/>
              <a:t>4 </a:t>
            </a:r>
            <a:r>
              <a:rPr kumimoji="1" lang="ja-JP" altLang="x-none" smtClean="0"/>
              <a:t>レベル</a:t>
            </a:r>
          </a:p>
          <a:p>
            <a:pPr lvl="4"/>
            <a:r>
              <a:rPr kumimoji="1" lang="ja-JP" altLang="x-none" smtClean="0"/>
              <a:t>第 </a:t>
            </a:r>
            <a:r>
              <a:rPr kumimoji="1" lang="x-none" altLang="ja-JP" smtClean="0"/>
              <a:t>5 </a:t>
            </a:r>
            <a:r>
              <a:rPr kumimoji="1" lang="ja-JP" altLang="x-none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x-none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x-none" smtClean="0"/>
              <a:t>マスター テキストの書式設定</a:t>
            </a:r>
          </a:p>
          <a:p>
            <a:pPr lvl="1"/>
            <a:r>
              <a:rPr kumimoji="1" lang="ja-JP" altLang="x-none" smtClean="0"/>
              <a:t>第 </a:t>
            </a:r>
            <a:r>
              <a:rPr kumimoji="1" lang="x-none" altLang="ja-JP" smtClean="0"/>
              <a:t>2 </a:t>
            </a:r>
            <a:r>
              <a:rPr kumimoji="1" lang="ja-JP" altLang="x-none" smtClean="0"/>
              <a:t>レベル</a:t>
            </a:r>
          </a:p>
          <a:p>
            <a:pPr lvl="2"/>
            <a:r>
              <a:rPr kumimoji="1" lang="ja-JP" altLang="x-none" smtClean="0"/>
              <a:t>第 </a:t>
            </a:r>
            <a:r>
              <a:rPr kumimoji="1" lang="x-none" altLang="ja-JP" smtClean="0"/>
              <a:t>3 </a:t>
            </a:r>
            <a:r>
              <a:rPr kumimoji="1" lang="ja-JP" altLang="x-none" smtClean="0"/>
              <a:t>レベル</a:t>
            </a:r>
          </a:p>
          <a:p>
            <a:pPr lvl="3"/>
            <a:r>
              <a:rPr kumimoji="1" lang="ja-JP" altLang="x-none" smtClean="0"/>
              <a:t>第 </a:t>
            </a:r>
            <a:r>
              <a:rPr kumimoji="1" lang="x-none" altLang="ja-JP" smtClean="0"/>
              <a:t>4 </a:t>
            </a:r>
            <a:r>
              <a:rPr kumimoji="1" lang="ja-JP" altLang="x-none" smtClean="0"/>
              <a:t>レベル</a:t>
            </a:r>
          </a:p>
          <a:p>
            <a:pPr lvl="4"/>
            <a:r>
              <a:rPr kumimoji="1" lang="ja-JP" altLang="x-none" smtClean="0"/>
              <a:t>第 </a:t>
            </a:r>
            <a:r>
              <a:rPr kumimoji="1" lang="x-none" altLang="ja-JP" smtClean="0"/>
              <a:t>5 </a:t>
            </a:r>
            <a:r>
              <a:rPr kumimoji="1" lang="ja-JP" altLang="x-none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68C50-D4D4-8B45-A06C-CBF543CE0188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2016/10/27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7B371-828F-C24C-A7B1-7FEC4F070A50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x-none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68C50-D4D4-8B45-A06C-CBF543CE0188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2016/10/27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7B371-828F-C24C-A7B1-7FEC4F070A50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68C50-D4D4-8B45-A06C-CBF543CE0188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2016/10/27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7B371-828F-C24C-A7B1-7FEC4F070A50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x-none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x-none" smtClean="0"/>
              <a:t>マスター テキストの書式設定</a:t>
            </a:r>
          </a:p>
          <a:p>
            <a:pPr lvl="1"/>
            <a:r>
              <a:rPr kumimoji="1" lang="ja-JP" altLang="x-none" smtClean="0"/>
              <a:t>第 </a:t>
            </a:r>
            <a:r>
              <a:rPr kumimoji="1" lang="x-none" altLang="ja-JP" smtClean="0"/>
              <a:t>2 </a:t>
            </a:r>
            <a:r>
              <a:rPr kumimoji="1" lang="ja-JP" altLang="x-none" smtClean="0"/>
              <a:t>レベル</a:t>
            </a:r>
          </a:p>
          <a:p>
            <a:pPr lvl="2"/>
            <a:r>
              <a:rPr kumimoji="1" lang="ja-JP" altLang="x-none" smtClean="0"/>
              <a:t>第 </a:t>
            </a:r>
            <a:r>
              <a:rPr kumimoji="1" lang="x-none" altLang="ja-JP" smtClean="0"/>
              <a:t>3 </a:t>
            </a:r>
            <a:r>
              <a:rPr kumimoji="1" lang="ja-JP" altLang="x-none" smtClean="0"/>
              <a:t>レベル</a:t>
            </a:r>
          </a:p>
          <a:p>
            <a:pPr lvl="3"/>
            <a:r>
              <a:rPr kumimoji="1" lang="ja-JP" altLang="x-none" smtClean="0"/>
              <a:t>第 </a:t>
            </a:r>
            <a:r>
              <a:rPr kumimoji="1" lang="x-none" altLang="ja-JP" smtClean="0"/>
              <a:t>4 </a:t>
            </a:r>
            <a:r>
              <a:rPr kumimoji="1" lang="ja-JP" altLang="x-none" smtClean="0"/>
              <a:t>レベル</a:t>
            </a:r>
          </a:p>
          <a:p>
            <a:pPr lvl="4"/>
            <a:r>
              <a:rPr kumimoji="1" lang="ja-JP" altLang="x-none" smtClean="0"/>
              <a:t>第 </a:t>
            </a:r>
            <a:r>
              <a:rPr kumimoji="1" lang="x-none" altLang="ja-JP" smtClean="0"/>
              <a:t>5 </a:t>
            </a:r>
            <a:r>
              <a:rPr kumimoji="1" lang="ja-JP" altLang="x-none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x-none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68C50-D4D4-8B45-A06C-CBF543CE0188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2016/10/27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7B371-828F-C24C-A7B1-7FEC4F070A50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9A7F9-28AF-0749-BF32-79B7337112E0}" type="datetime1">
              <a:rPr kumimoji="1" lang="ja-JP" altLang="en-US" smtClean="0"/>
              <a:t>2016/10/27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4E58B-9419-9348-89F8-5E2D947014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90006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x-none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x-none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68C50-D4D4-8B45-A06C-CBF543CE0188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2016/10/27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7B371-828F-C24C-A7B1-7FEC4F070A50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x-none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x-none" smtClean="0"/>
              <a:t>マスター テキストの書式設定</a:t>
            </a:r>
          </a:p>
          <a:p>
            <a:pPr lvl="1"/>
            <a:r>
              <a:rPr kumimoji="1" lang="ja-JP" altLang="x-none" smtClean="0"/>
              <a:t>第 </a:t>
            </a:r>
            <a:r>
              <a:rPr kumimoji="1" lang="x-none" altLang="ja-JP" smtClean="0"/>
              <a:t>2 </a:t>
            </a:r>
            <a:r>
              <a:rPr kumimoji="1" lang="ja-JP" altLang="x-none" smtClean="0"/>
              <a:t>レベル</a:t>
            </a:r>
          </a:p>
          <a:p>
            <a:pPr lvl="2"/>
            <a:r>
              <a:rPr kumimoji="1" lang="ja-JP" altLang="x-none" smtClean="0"/>
              <a:t>第 </a:t>
            </a:r>
            <a:r>
              <a:rPr kumimoji="1" lang="x-none" altLang="ja-JP" smtClean="0"/>
              <a:t>3 </a:t>
            </a:r>
            <a:r>
              <a:rPr kumimoji="1" lang="ja-JP" altLang="x-none" smtClean="0"/>
              <a:t>レベル</a:t>
            </a:r>
          </a:p>
          <a:p>
            <a:pPr lvl="3"/>
            <a:r>
              <a:rPr kumimoji="1" lang="ja-JP" altLang="x-none" smtClean="0"/>
              <a:t>第 </a:t>
            </a:r>
            <a:r>
              <a:rPr kumimoji="1" lang="x-none" altLang="ja-JP" smtClean="0"/>
              <a:t>4 </a:t>
            </a:r>
            <a:r>
              <a:rPr kumimoji="1" lang="ja-JP" altLang="x-none" smtClean="0"/>
              <a:t>レベル</a:t>
            </a:r>
          </a:p>
          <a:p>
            <a:pPr lvl="4"/>
            <a:r>
              <a:rPr kumimoji="1" lang="ja-JP" altLang="x-none" smtClean="0"/>
              <a:t>第 </a:t>
            </a:r>
            <a:r>
              <a:rPr kumimoji="1" lang="x-none" altLang="ja-JP" smtClean="0"/>
              <a:t>5 </a:t>
            </a:r>
            <a:r>
              <a:rPr kumimoji="1" lang="ja-JP" altLang="x-none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68C50-D4D4-8B45-A06C-CBF543CE0188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2016/10/27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7B371-828F-C24C-A7B1-7FEC4F070A50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1" lang="ja-JP" altLang="x-none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kumimoji="1" lang="ja-JP" altLang="x-none" smtClean="0"/>
              <a:t>マスター テキストの書式設定</a:t>
            </a:r>
          </a:p>
          <a:p>
            <a:pPr lvl="1"/>
            <a:r>
              <a:rPr kumimoji="1" lang="ja-JP" altLang="x-none" smtClean="0"/>
              <a:t>第 </a:t>
            </a:r>
            <a:r>
              <a:rPr kumimoji="1" lang="x-none" altLang="ja-JP" smtClean="0"/>
              <a:t>2 </a:t>
            </a:r>
            <a:r>
              <a:rPr kumimoji="1" lang="ja-JP" altLang="x-none" smtClean="0"/>
              <a:t>レベル</a:t>
            </a:r>
          </a:p>
          <a:p>
            <a:pPr lvl="2"/>
            <a:r>
              <a:rPr kumimoji="1" lang="ja-JP" altLang="x-none" smtClean="0"/>
              <a:t>第 </a:t>
            </a:r>
            <a:r>
              <a:rPr kumimoji="1" lang="x-none" altLang="ja-JP" smtClean="0"/>
              <a:t>3 </a:t>
            </a:r>
            <a:r>
              <a:rPr kumimoji="1" lang="ja-JP" altLang="x-none" smtClean="0"/>
              <a:t>レベル</a:t>
            </a:r>
          </a:p>
          <a:p>
            <a:pPr lvl="3"/>
            <a:r>
              <a:rPr kumimoji="1" lang="ja-JP" altLang="x-none" smtClean="0"/>
              <a:t>第 </a:t>
            </a:r>
            <a:r>
              <a:rPr kumimoji="1" lang="x-none" altLang="ja-JP" smtClean="0"/>
              <a:t>4 </a:t>
            </a:r>
            <a:r>
              <a:rPr kumimoji="1" lang="ja-JP" altLang="x-none" smtClean="0"/>
              <a:t>レベル</a:t>
            </a:r>
          </a:p>
          <a:p>
            <a:pPr lvl="4"/>
            <a:r>
              <a:rPr kumimoji="1" lang="ja-JP" altLang="x-none" smtClean="0"/>
              <a:t>第 </a:t>
            </a:r>
            <a:r>
              <a:rPr kumimoji="1" lang="x-none" altLang="ja-JP" smtClean="0"/>
              <a:t>5 </a:t>
            </a:r>
            <a:r>
              <a:rPr kumimoji="1" lang="ja-JP" altLang="x-none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68C50-D4D4-8B45-A06C-CBF543CE0188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2016/10/27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7B371-828F-C24C-A7B1-7FEC4F070A50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13023-830E-3C4E-8475-8DA04FAC546D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2016/10/27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4E58B-9419-9348-89F8-5E2D9470142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13023-830E-3C4E-8475-8DA04FAC546D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2016/10/27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4E58B-9419-9348-89F8-5E2D9470142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13023-830E-3C4E-8475-8DA04FAC546D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2016/10/27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4E58B-9419-9348-89F8-5E2D9470142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13023-830E-3C4E-8475-8DA04FAC546D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2016/10/27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4E58B-9419-9348-89F8-5E2D9470142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13023-830E-3C4E-8475-8DA04FAC546D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2016/10/27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4E58B-9419-9348-89F8-5E2D9470142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13023-830E-3C4E-8475-8DA04FAC546D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2016/10/27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4E58B-9419-9348-89F8-5E2D9470142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13023-830E-3C4E-8475-8DA04FAC546D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2016/10/27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4E58B-9419-9348-89F8-5E2D9470142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00E89-DCBE-1649-B57E-2310FD63F4AF}" type="datetime1">
              <a:rPr kumimoji="1" lang="ja-JP" altLang="en-US" smtClean="0"/>
              <a:t>2016/10/27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4E58B-9419-9348-89F8-5E2D947014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470141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13023-830E-3C4E-8475-8DA04FAC546D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2016/10/27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4E58B-9419-9348-89F8-5E2D9470142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13023-830E-3C4E-8475-8DA04FAC546D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2016/10/27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4E58B-9419-9348-89F8-5E2D9470142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13023-830E-3C4E-8475-8DA04FAC546D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2016/10/27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4E58B-9419-9348-89F8-5E2D9470142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13023-830E-3C4E-8475-8DA04FAC546D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2016/10/27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4E58B-9419-9348-89F8-5E2D9470142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13023-830E-3C4E-8475-8DA04FAC546D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2016/10/27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4E58B-9419-9348-89F8-5E2D9470142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13023-830E-3C4E-8475-8DA04FAC546D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2016/10/27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4E58B-9419-9348-89F8-5E2D9470142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13023-830E-3C4E-8475-8DA04FAC546D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2016/10/27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4E58B-9419-9348-89F8-5E2D9470142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13023-830E-3C4E-8475-8DA04FAC546D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2016/10/27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4E58B-9419-9348-89F8-5E2D9470142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13023-830E-3C4E-8475-8DA04FAC546D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2016/10/27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4E58B-9419-9348-89F8-5E2D9470142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13023-830E-3C4E-8475-8DA04FAC546D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2016/10/27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4E58B-9419-9348-89F8-5E2D9470142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BEEAF-CECA-4842-8F51-05C3F05D9EB2}" type="datetime1">
              <a:rPr kumimoji="1" lang="ja-JP" altLang="en-US" smtClean="0"/>
              <a:t>2016/10/27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4E58B-9419-9348-89F8-5E2D947014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678267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13023-830E-3C4E-8475-8DA04FAC546D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2016/10/27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4E58B-9419-9348-89F8-5E2D9470142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13023-830E-3C4E-8475-8DA04FAC546D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2016/10/27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4E58B-9419-9348-89F8-5E2D9470142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13023-830E-3C4E-8475-8DA04FAC546D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2016/10/27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4E58B-9419-9348-89F8-5E2D9470142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13023-830E-3C4E-8475-8DA04FAC546D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2016/10/27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4E58B-9419-9348-89F8-5E2D9470142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13023-830E-3C4E-8475-8DA04FAC546D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2016/10/27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4E58B-9419-9348-89F8-5E2D9470142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kumimoji="1" lang="ja-JP" altLang="x-none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x-none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68C50-D4D4-8B45-A06C-CBF543CE0188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2016/10/27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7B371-828F-C24C-A7B1-7FEC4F070A50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x-none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x-none" smtClean="0"/>
              <a:t>マスター テキストの書式設定</a:t>
            </a:r>
          </a:p>
          <a:p>
            <a:pPr lvl="1"/>
            <a:r>
              <a:rPr kumimoji="1" lang="ja-JP" altLang="x-none" smtClean="0"/>
              <a:t>第 </a:t>
            </a:r>
            <a:r>
              <a:rPr kumimoji="1" lang="x-none" altLang="ja-JP" smtClean="0"/>
              <a:t>2 </a:t>
            </a:r>
            <a:r>
              <a:rPr kumimoji="1" lang="ja-JP" altLang="x-none" smtClean="0"/>
              <a:t>レベル</a:t>
            </a:r>
          </a:p>
          <a:p>
            <a:pPr lvl="2"/>
            <a:r>
              <a:rPr kumimoji="1" lang="ja-JP" altLang="x-none" smtClean="0"/>
              <a:t>第 </a:t>
            </a:r>
            <a:r>
              <a:rPr kumimoji="1" lang="x-none" altLang="ja-JP" smtClean="0"/>
              <a:t>3 </a:t>
            </a:r>
            <a:r>
              <a:rPr kumimoji="1" lang="ja-JP" altLang="x-none" smtClean="0"/>
              <a:t>レベル</a:t>
            </a:r>
          </a:p>
          <a:p>
            <a:pPr lvl="3"/>
            <a:r>
              <a:rPr kumimoji="1" lang="ja-JP" altLang="x-none" smtClean="0"/>
              <a:t>第 </a:t>
            </a:r>
            <a:r>
              <a:rPr kumimoji="1" lang="x-none" altLang="ja-JP" smtClean="0"/>
              <a:t>4 </a:t>
            </a:r>
            <a:r>
              <a:rPr kumimoji="1" lang="ja-JP" altLang="x-none" smtClean="0"/>
              <a:t>レベル</a:t>
            </a:r>
          </a:p>
          <a:p>
            <a:pPr lvl="4"/>
            <a:r>
              <a:rPr kumimoji="1" lang="ja-JP" altLang="x-none" smtClean="0"/>
              <a:t>第 </a:t>
            </a:r>
            <a:r>
              <a:rPr kumimoji="1" lang="x-none" altLang="ja-JP" smtClean="0"/>
              <a:t>5 </a:t>
            </a:r>
            <a:r>
              <a:rPr kumimoji="1" lang="ja-JP" altLang="x-none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68C50-D4D4-8B45-A06C-CBF543CE0188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2016/10/27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7B371-828F-C24C-A7B1-7FEC4F070A50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x-none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x-none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68C50-D4D4-8B45-A06C-CBF543CE0188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2016/10/27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7B371-828F-C24C-A7B1-7FEC4F070A50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x-none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x-none" smtClean="0"/>
              <a:t>マスター テキストの書式設定</a:t>
            </a:r>
          </a:p>
          <a:p>
            <a:pPr lvl="1"/>
            <a:r>
              <a:rPr kumimoji="1" lang="ja-JP" altLang="x-none" smtClean="0"/>
              <a:t>第 </a:t>
            </a:r>
            <a:r>
              <a:rPr kumimoji="1" lang="x-none" altLang="ja-JP" smtClean="0"/>
              <a:t>2 </a:t>
            </a:r>
            <a:r>
              <a:rPr kumimoji="1" lang="ja-JP" altLang="x-none" smtClean="0"/>
              <a:t>レベル</a:t>
            </a:r>
          </a:p>
          <a:p>
            <a:pPr lvl="2"/>
            <a:r>
              <a:rPr kumimoji="1" lang="ja-JP" altLang="x-none" smtClean="0"/>
              <a:t>第 </a:t>
            </a:r>
            <a:r>
              <a:rPr kumimoji="1" lang="x-none" altLang="ja-JP" smtClean="0"/>
              <a:t>3 </a:t>
            </a:r>
            <a:r>
              <a:rPr kumimoji="1" lang="ja-JP" altLang="x-none" smtClean="0"/>
              <a:t>レベル</a:t>
            </a:r>
          </a:p>
          <a:p>
            <a:pPr lvl="3"/>
            <a:r>
              <a:rPr kumimoji="1" lang="ja-JP" altLang="x-none" smtClean="0"/>
              <a:t>第 </a:t>
            </a:r>
            <a:r>
              <a:rPr kumimoji="1" lang="x-none" altLang="ja-JP" smtClean="0"/>
              <a:t>4 </a:t>
            </a:r>
            <a:r>
              <a:rPr kumimoji="1" lang="ja-JP" altLang="x-none" smtClean="0"/>
              <a:t>レベル</a:t>
            </a:r>
          </a:p>
          <a:p>
            <a:pPr lvl="4"/>
            <a:r>
              <a:rPr kumimoji="1" lang="ja-JP" altLang="x-none" smtClean="0"/>
              <a:t>第 </a:t>
            </a:r>
            <a:r>
              <a:rPr kumimoji="1" lang="x-none" altLang="ja-JP" smtClean="0"/>
              <a:t>5 </a:t>
            </a:r>
            <a:r>
              <a:rPr kumimoji="1" lang="ja-JP" altLang="x-none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x-none" smtClean="0"/>
              <a:t>マスター テキストの書式設定</a:t>
            </a:r>
          </a:p>
          <a:p>
            <a:pPr lvl="1"/>
            <a:r>
              <a:rPr kumimoji="1" lang="ja-JP" altLang="x-none" smtClean="0"/>
              <a:t>第 </a:t>
            </a:r>
            <a:r>
              <a:rPr kumimoji="1" lang="x-none" altLang="ja-JP" smtClean="0"/>
              <a:t>2 </a:t>
            </a:r>
            <a:r>
              <a:rPr kumimoji="1" lang="ja-JP" altLang="x-none" smtClean="0"/>
              <a:t>レベル</a:t>
            </a:r>
          </a:p>
          <a:p>
            <a:pPr lvl="2"/>
            <a:r>
              <a:rPr kumimoji="1" lang="ja-JP" altLang="x-none" smtClean="0"/>
              <a:t>第 </a:t>
            </a:r>
            <a:r>
              <a:rPr kumimoji="1" lang="x-none" altLang="ja-JP" smtClean="0"/>
              <a:t>3 </a:t>
            </a:r>
            <a:r>
              <a:rPr kumimoji="1" lang="ja-JP" altLang="x-none" smtClean="0"/>
              <a:t>レベル</a:t>
            </a:r>
          </a:p>
          <a:p>
            <a:pPr lvl="3"/>
            <a:r>
              <a:rPr kumimoji="1" lang="ja-JP" altLang="x-none" smtClean="0"/>
              <a:t>第 </a:t>
            </a:r>
            <a:r>
              <a:rPr kumimoji="1" lang="x-none" altLang="ja-JP" smtClean="0"/>
              <a:t>4 </a:t>
            </a:r>
            <a:r>
              <a:rPr kumimoji="1" lang="ja-JP" altLang="x-none" smtClean="0"/>
              <a:t>レベル</a:t>
            </a:r>
          </a:p>
          <a:p>
            <a:pPr lvl="4"/>
            <a:r>
              <a:rPr kumimoji="1" lang="ja-JP" altLang="x-none" smtClean="0"/>
              <a:t>第 </a:t>
            </a:r>
            <a:r>
              <a:rPr kumimoji="1" lang="x-none" altLang="ja-JP" smtClean="0"/>
              <a:t>5 </a:t>
            </a:r>
            <a:r>
              <a:rPr kumimoji="1" lang="ja-JP" altLang="x-none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68C50-D4D4-8B45-A06C-CBF543CE0188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2016/10/27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7B371-828F-C24C-A7B1-7FEC4F070A50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x-none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x-none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x-none" smtClean="0"/>
              <a:t>マスター テキストの書式設定</a:t>
            </a:r>
          </a:p>
          <a:p>
            <a:pPr lvl="1"/>
            <a:r>
              <a:rPr kumimoji="1" lang="ja-JP" altLang="x-none" smtClean="0"/>
              <a:t>第 </a:t>
            </a:r>
            <a:r>
              <a:rPr kumimoji="1" lang="x-none" altLang="ja-JP" smtClean="0"/>
              <a:t>2 </a:t>
            </a:r>
            <a:r>
              <a:rPr kumimoji="1" lang="ja-JP" altLang="x-none" smtClean="0"/>
              <a:t>レベル</a:t>
            </a:r>
          </a:p>
          <a:p>
            <a:pPr lvl="2"/>
            <a:r>
              <a:rPr kumimoji="1" lang="ja-JP" altLang="x-none" smtClean="0"/>
              <a:t>第 </a:t>
            </a:r>
            <a:r>
              <a:rPr kumimoji="1" lang="x-none" altLang="ja-JP" smtClean="0"/>
              <a:t>3 </a:t>
            </a:r>
            <a:r>
              <a:rPr kumimoji="1" lang="ja-JP" altLang="x-none" smtClean="0"/>
              <a:t>レベル</a:t>
            </a:r>
          </a:p>
          <a:p>
            <a:pPr lvl="3"/>
            <a:r>
              <a:rPr kumimoji="1" lang="ja-JP" altLang="x-none" smtClean="0"/>
              <a:t>第 </a:t>
            </a:r>
            <a:r>
              <a:rPr kumimoji="1" lang="x-none" altLang="ja-JP" smtClean="0"/>
              <a:t>4 </a:t>
            </a:r>
            <a:r>
              <a:rPr kumimoji="1" lang="ja-JP" altLang="x-none" smtClean="0"/>
              <a:t>レベル</a:t>
            </a:r>
          </a:p>
          <a:p>
            <a:pPr lvl="4"/>
            <a:r>
              <a:rPr kumimoji="1" lang="ja-JP" altLang="x-none" smtClean="0"/>
              <a:t>第 </a:t>
            </a:r>
            <a:r>
              <a:rPr kumimoji="1" lang="x-none" altLang="ja-JP" smtClean="0"/>
              <a:t>5 </a:t>
            </a:r>
            <a:r>
              <a:rPr kumimoji="1" lang="ja-JP" altLang="x-none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x-none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x-none" smtClean="0"/>
              <a:t>マスター テキストの書式設定</a:t>
            </a:r>
          </a:p>
          <a:p>
            <a:pPr lvl="1"/>
            <a:r>
              <a:rPr kumimoji="1" lang="ja-JP" altLang="x-none" smtClean="0"/>
              <a:t>第 </a:t>
            </a:r>
            <a:r>
              <a:rPr kumimoji="1" lang="x-none" altLang="ja-JP" smtClean="0"/>
              <a:t>2 </a:t>
            </a:r>
            <a:r>
              <a:rPr kumimoji="1" lang="ja-JP" altLang="x-none" smtClean="0"/>
              <a:t>レベル</a:t>
            </a:r>
          </a:p>
          <a:p>
            <a:pPr lvl="2"/>
            <a:r>
              <a:rPr kumimoji="1" lang="ja-JP" altLang="x-none" smtClean="0"/>
              <a:t>第 </a:t>
            </a:r>
            <a:r>
              <a:rPr kumimoji="1" lang="x-none" altLang="ja-JP" smtClean="0"/>
              <a:t>3 </a:t>
            </a:r>
            <a:r>
              <a:rPr kumimoji="1" lang="ja-JP" altLang="x-none" smtClean="0"/>
              <a:t>レベル</a:t>
            </a:r>
          </a:p>
          <a:p>
            <a:pPr lvl="3"/>
            <a:r>
              <a:rPr kumimoji="1" lang="ja-JP" altLang="x-none" smtClean="0"/>
              <a:t>第 </a:t>
            </a:r>
            <a:r>
              <a:rPr kumimoji="1" lang="x-none" altLang="ja-JP" smtClean="0"/>
              <a:t>4 </a:t>
            </a:r>
            <a:r>
              <a:rPr kumimoji="1" lang="ja-JP" altLang="x-none" smtClean="0"/>
              <a:t>レベル</a:t>
            </a:r>
          </a:p>
          <a:p>
            <a:pPr lvl="4"/>
            <a:r>
              <a:rPr kumimoji="1" lang="ja-JP" altLang="x-none" smtClean="0"/>
              <a:t>第 </a:t>
            </a:r>
            <a:r>
              <a:rPr kumimoji="1" lang="x-none" altLang="ja-JP" smtClean="0"/>
              <a:t>5 </a:t>
            </a:r>
            <a:r>
              <a:rPr kumimoji="1" lang="ja-JP" altLang="x-none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68C50-D4D4-8B45-A06C-CBF543CE0188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2016/10/27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7B371-828F-C24C-A7B1-7FEC4F070A50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D541C-30FF-A54F-B98F-961CDA5DDC7F}" type="datetime1">
              <a:rPr kumimoji="1" lang="ja-JP" altLang="en-US" smtClean="0"/>
              <a:t>2016/10/27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4E58B-9419-9348-89F8-5E2D947014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796076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x-none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68C50-D4D4-8B45-A06C-CBF543CE0188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2016/10/27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7B371-828F-C24C-A7B1-7FEC4F070A50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68C50-D4D4-8B45-A06C-CBF543CE0188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2016/10/27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7B371-828F-C24C-A7B1-7FEC4F070A50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x-none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x-none" smtClean="0"/>
              <a:t>マスター テキストの書式設定</a:t>
            </a:r>
          </a:p>
          <a:p>
            <a:pPr lvl="1"/>
            <a:r>
              <a:rPr kumimoji="1" lang="ja-JP" altLang="x-none" smtClean="0"/>
              <a:t>第 </a:t>
            </a:r>
            <a:r>
              <a:rPr kumimoji="1" lang="x-none" altLang="ja-JP" smtClean="0"/>
              <a:t>2 </a:t>
            </a:r>
            <a:r>
              <a:rPr kumimoji="1" lang="ja-JP" altLang="x-none" smtClean="0"/>
              <a:t>レベル</a:t>
            </a:r>
          </a:p>
          <a:p>
            <a:pPr lvl="2"/>
            <a:r>
              <a:rPr kumimoji="1" lang="ja-JP" altLang="x-none" smtClean="0"/>
              <a:t>第 </a:t>
            </a:r>
            <a:r>
              <a:rPr kumimoji="1" lang="x-none" altLang="ja-JP" smtClean="0"/>
              <a:t>3 </a:t>
            </a:r>
            <a:r>
              <a:rPr kumimoji="1" lang="ja-JP" altLang="x-none" smtClean="0"/>
              <a:t>レベル</a:t>
            </a:r>
          </a:p>
          <a:p>
            <a:pPr lvl="3"/>
            <a:r>
              <a:rPr kumimoji="1" lang="ja-JP" altLang="x-none" smtClean="0"/>
              <a:t>第 </a:t>
            </a:r>
            <a:r>
              <a:rPr kumimoji="1" lang="x-none" altLang="ja-JP" smtClean="0"/>
              <a:t>4 </a:t>
            </a:r>
            <a:r>
              <a:rPr kumimoji="1" lang="ja-JP" altLang="x-none" smtClean="0"/>
              <a:t>レベル</a:t>
            </a:r>
          </a:p>
          <a:p>
            <a:pPr lvl="4"/>
            <a:r>
              <a:rPr kumimoji="1" lang="ja-JP" altLang="x-none" smtClean="0"/>
              <a:t>第 </a:t>
            </a:r>
            <a:r>
              <a:rPr kumimoji="1" lang="x-none" altLang="ja-JP" smtClean="0"/>
              <a:t>5 </a:t>
            </a:r>
            <a:r>
              <a:rPr kumimoji="1" lang="ja-JP" altLang="x-none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x-none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68C50-D4D4-8B45-A06C-CBF543CE0188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2016/10/27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7B371-828F-C24C-A7B1-7FEC4F070A50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x-none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x-none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68C50-D4D4-8B45-A06C-CBF543CE0188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2016/10/27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7B371-828F-C24C-A7B1-7FEC4F070A50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x-none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x-none" smtClean="0"/>
              <a:t>マスター テキストの書式設定</a:t>
            </a:r>
          </a:p>
          <a:p>
            <a:pPr lvl="1"/>
            <a:r>
              <a:rPr kumimoji="1" lang="ja-JP" altLang="x-none" smtClean="0"/>
              <a:t>第 </a:t>
            </a:r>
            <a:r>
              <a:rPr kumimoji="1" lang="x-none" altLang="ja-JP" smtClean="0"/>
              <a:t>2 </a:t>
            </a:r>
            <a:r>
              <a:rPr kumimoji="1" lang="ja-JP" altLang="x-none" smtClean="0"/>
              <a:t>レベル</a:t>
            </a:r>
          </a:p>
          <a:p>
            <a:pPr lvl="2"/>
            <a:r>
              <a:rPr kumimoji="1" lang="ja-JP" altLang="x-none" smtClean="0"/>
              <a:t>第 </a:t>
            </a:r>
            <a:r>
              <a:rPr kumimoji="1" lang="x-none" altLang="ja-JP" smtClean="0"/>
              <a:t>3 </a:t>
            </a:r>
            <a:r>
              <a:rPr kumimoji="1" lang="ja-JP" altLang="x-none" smtClean="0"/>
              <a:t>レベル</a:t>
            </a:r>
          </a:p>
          <a:p>
            <a:pPr lvl="3"/>
            <a:r>
              <a:rPr kumimoji="1" lang="ja-JP" altLang="x-none" smtClean="0"/>
              <a:t>第 </a:t>
            </a:r>
            <a:r>
              <a:rPr kumimoji="1" lang="x-none" altLang="ja-JP" smtClean="0"/>
              <a:t>4 </a:t>
            </a:r>
            <a:r>
              <a:rPr kumimoji="1" lang="ja-JP" altLang="x-none" smtClean="0"/>
              <a:t>レベル</a:t>
            </a:r>
          </a:p>
          <a:p>
            <a:pPr lvl="4"/>
            <a:r>
              <a:rPr kumimoji="1" lang="ja-JP" altLang="x-none" smtClean="0"/>
              <a:t>第 </a:t>
            </a:r>
            <a:r>
              <a:rPr kumimoji="1" lang="x-none" altLang="ja-JP" smtClean="0"/>
              <a:t>5 </a:t>
            </a:r>
            <a:r>
              <a:rPr kumimoji="1" lang="ja-JP" altLang="x-none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68C50-D4D4-8B45-A06C-CBF543CE0188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2016/10/27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7B371-828F-C24C-A7B1-7FEC4F070A50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1" lang="ja-JP" altLang="x-none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kumimoji="1" lang="ja-JP" altLang="x-none" smtClean="0"/>
              <a:t>マスター テキストの書式設定</a:t>
            </a:r>
          </a:p>
          <a:p>
            <a:pPr lvl="1"/>
            <a:r>
              <a:rPr kumimoji="1" lang="ja-JP" altLang="x-none" smtClean="0"/>
              <a:t>第 </a:t>
            </a:r>
            <a:r>
              <a:rPr kumimoji="1" lang="x-none" altLang="ja-JP" smtClean="0"/>
              <a:t>2 </a:t>
            </a:r>
            <a:r>
              <a:rPr kumimoji="1" lang="ja-JP" altLang="x-none" smtClean="0"/>
              <a:t>レベル</a:t>
            </a:r>
          </a:p>
          <a:p>
            <a:pPr lvl="2"/>
            <a:r>
              <a:rPr kumimoji="1" lang="ja-JP" altLang="x-none" smtClean="0"/>
              <a:t>第 </a:t>
            </a:r>
            <a:r>
              <a:rPr kumimoji="1" lang="x-none" altLang="ja-JP" smtClean="0"/>
              <a:t>3 </a:t>
            </a:r>
            <a:r>
              <a:rPr kumimoji="1" lang="ja-JP" altLang="x-none" smtClean="0"/>
              <a:t>レベル</a:t>
            </a:r>
          </a:p>
          <a:p>
            <a:pPr lvl="3"/>
            <a:r>
              <a:rPr kumimoji="1" lang="ja-JP" altLang="x-none" smtClean="0"/>
              <a:t>第 </a:t>
            </a:r>
            <a:r>
              <a:rPr kumimoji="1" lang="x-none" altLang="ja-JP" smtClean="0"/>
              <a:t>4 </a:t>
            </a:r>
            <a:r>
              <a:rPr kumimoji="1" lang="ja-JP" altLang="x-none" smtClean="0"/>
              <a:t>レベル</a:t>
            </a:r>
          </a:p>
          <a:p>
            <a:pPr lvl="4"/>
            <a:r>
              <a:rPr kumimoji="1" lang="ja-JP" altLang="x-none" smtClean="0"/>
              <a:t>第 </a:t>
            </a:r>
            <a:r>
              <a:rPr kumimoji="1" lang="x-none" altLang="ja-JP" smtClean="0"/>
              <a:t>5 </a:t>
            </a:r>
            <a:r>
              <a:rPr kumimoji="1" lang="ja-JP" altLang="x-none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68C50-D4D4-8B45-A06C-CBF543CE0188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2016/10/27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7B371-828F-C24C-A7B1-7FEC4F070A50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13023-830E-3C4E-8475-8DA04FAC546D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2016/10/27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4E58B-9419-9348-89F8-5E2D9470142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13023-830E-3C4E-8475-8DA04FAC546D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2016/10/27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4E58B-9419-9348-89F8-5E2D9470142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13023-830E-3C4E-8475-8DA04FAC546D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2016/10/27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4E58B-9419-9348-89F8-5E2D9470142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13023-830E-3C4E-8475-8DA04FAC546D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2016/10/27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4E58B-9419-9348-89F8-5E2D9470142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2FC55-CCDE-A346-A8F7-F3BA674C67C0}" type="datetime1">
              <a:rPr kumimoji="1" lang="ja-JP" altLang="en-US" smtClean="0"/>
              <a:t>2016/10/27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4E58B-9419-9348-89F8-5E2D947014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28145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13023-830E-3C4E-8475-8DA04FAC546D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2016/10/27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4E58B-9419-9348-89F8-5E2D9470142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13023-830E-3C4E-8475-8DA04FAC546D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2016/10/27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4E58B-9419-9348-89F8-5E2D9470142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13023-830E-3C4E-8475-8DA04FAC546D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2016/10/27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4E58B-9419-9348-89F8-5E2D9470142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13023-830E-3C4E-8475-8DA04FAC546D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2016/10/27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4E58B-9419-9348-89F8-5E2D9470142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13023-830E-3C4E-8475-8DA04FAC546D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2016/10/27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4E58B-9419-9348-89F8-5E2D9470142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13023-830E-3C4E-8475-8DA04FAC546D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2016/10/27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4E58B-9419-9348-89F8-5E2D9470142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13023-830E-3C4E-8475-8DA04FAC546D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2016/10/27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4E58B-9419-9348-89F8-5E2D9470142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13023-830E-3C4E-8475-8DA04FAC546D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2016/10/27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4E58B-9419-9348-89F8-5E2D9470142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13023-830E-3C4E-8475-8DA04FAC546D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2016/10/27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4E58B-9419-9348-89F8-5E2D9470142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13023-830E-3C4E-8475-8DA04FAC546D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2016/10/27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4E58B-9419-9348-89F8-5E2D9470142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90134-D264-4A4A-AB81-805FCDB5CA3E}" type="datetime1">
              <a:rPr kumimoji="1" lang="ja-JP" altLang="en-US" smtClean="0"/>
              <a:t>2016/10/27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4E58B-9419-9348-89F8-5E2D947014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24389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13023-830E-3C4E-8475-8DA04FAC546D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2016/10/27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4E58B-9419-9348-89F8-5E2D9470142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13023-830E-3C4E-8475-8DA04FAC546D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2016/10/27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4E58B-9419-9348-89F8-5E2D9470142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13023-830E-3C4E-8475-8DA04FAC546D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2016/10/27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4E58B-9419-9348-89F8-5E2D9470142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13023-830E-3C4E-8475-8DA04FAC546D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2016/10/27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4E58B-9419-9348-89F8-5E2D9470142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13023-830E-3C4E-8475-8DA04FAC546D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2016/10/27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4E58B-9419-9348-89F8-5E2D9470142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13023-830E-3C4E-8475-8DA04FAC546D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2016/10/27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4E58B-9419-9348-89F8-5E2D9470142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13023-830E-3C4E-8475-8DA04FAC546D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2016/10/27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4E58B-9419-9348-89F8-5E2D9470142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13023-830E-3C4E-8475-8DA04FAC546D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2016/10/27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4E58B-9419-9348-89F8-5E2D9470142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78963-D5B3-354A-A5CA-B004B5481D14}" type="datetime1">
              <a:rPr kumimoji="1" lang="ja-JP" altLang="en-US" smtClean="0"/>
              <a:t>2016/10/27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4E58B-9419-9348-89F8-5E2D947014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755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041B7-F31B-5A4C-9919-2257848C9602}" type="datetime1">
              <a:rPr kumimoji="1" lang="ja-JP" altLang="en-US" smtClean="0"/>
              <a:t>2016/10/27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4E58B-9419-9348-89F8-5E2D947014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3290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335E6A-9AA0-714B-BC02-BF6E2A606DBD}" type="datetime1">
              <a:rPr kumimoji="1" lang="ja-JP" altLang="en-US" smtClean="0"/>
              <a:t>2016/10/27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24E58B-9419-9348-89F8-5E2D947014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9591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x-none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x-none" smtClean="0"/>
              <a:t>マスター テキストの書式設定</a:t>
            </a:r>
          </a:p>
          <a:p>
            <a:pPr lvl="1"/>
            <a:r>
              <a:rPr kumimoji="1" lang="ja-JP" altLang="x-none" smtClean="0"/>
              <a:t>第 </a:t>
            </a:r>
            <a:r>
              <a:rPr kumimoji="1" lang="x-none" altLang="ja-JP" smtClean="0"/>
              <a:t>2 </a:t>
            </a:r>
            <a:r>
              <a:rPr kumimoji="1" lang="ja-JP" altLang="x-none" smtClean="0"/>
              <a:t>レベル</a:t>
            </a:r>
          </a:p>
          <a:p>
            <a:pPr lvl="2"/>
            <a:r>
              <a:rPr kumimoji="1" lang="ja-JP" altLang="x-none" smtClean="0"/>
              <a:t>第 </a:t>
            </a:r>
            <a:r>
              <a:rPr kumimoji="1" lang="x-none" altLang="ja-JP" smtClean="0"/>
              <a:t>3 </a:t>
            </a:r>
            <a:r>
              <a:rPr kumimoji="1" lang="ja-JP" altLang="x-none" smtClean="0"/>
              <a:t>レベル</a:t>
            </a:r>
          </a:p>
          <a:p>
            <a:pPr lvl="3"/>
            <a:r>
              <a:rPr kumimoji="1" lang="ja-JP" altLang="x-none" smtClean="0"/>
              <a:t>第 </a:t>
            </a:r>
            <a:r>
              <a:rPr kumimoji="1" lang="x-none" altLang="ja-JP" smtClean="0"/>
              <a:t>4 </a:t>
            </a:r>
            <a:r>
              <a:rPr kumimoji="1" lang="ja-JP" altLang="x-none" smtClean="0"/>
              <a:t>レベル</a:t>
            </a:r>
          </a:p>
          <a:p>
            <a:pPr lvl="4"/>
            <a:r>
              <a:rPr kumimoji="1" lang="ja-JP" altLang="x-none" smtClean="0"/>
              <a:t>第 </a:t>
            </a:r>
            <a:r>
              <a:rPr kumimoji="1" lang="x-none" altLang="ja-JP" smtClean="0"/>
              <a:t>5 </a:t>
            </a:r>
            <a:r>
              <a:rPr kumimoji="1" lang="ja-JP" altLang="x-none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22E68C50-D4D4-8B45-A06C-CBF543CE0188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2016/10/27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F347B371-828F-C24C-A7B1-7FEC4F070A50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3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13023-830E-3C4E-8475-8DA04FAC546D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2016/10/27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24E58B-9419-9348-89F8-5E2D9470142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04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13023-830E-3C4E-8475-8DA04FAC546D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2016/10/27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24E58B-9419-9348-89F8-5E2D9470142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642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x-none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x-none" smtClean="0"/>
              <a:t>マスター テキストの書式設定</a:t>
            </a:r>
          </a:p>
          <a:p>
            <a:pPr lvl="1"/>
            <a:r>
              <a:rPr kumimoji="1" lang="ja-JP" altLang="x-none" smtClean="0"/>
              <a:t>第 </a:t>
            </a:r>
            <a:r>
              <a:rPr kumimoji="1" lang="x-none" altLang="ja-JP" smtClean="0"/>
              <a:t>2 </a:t>
            </a:r>
            <a:r>
              <a:rPr kumimoji="1" lang="ja-JP" altLang="x-none" smtClean="0"/>
              <a:t>レベル</a:t>
            </a:r>
          </a:p>
          <a:p>
            <a:pPr lvl="2"/>
            <a:r>
              <a:rPr kumimoji="1" lang="ja-JP" altLang="x-none" smtClean="0"/>
              <a:t>第 </a:t>
            </a:r>
            <a:r>
              <a:rPr kumimoji="1" lang="x-none" altLang="ja-JP" smtClean="0"/>
              <a:t>3 </a:t>
            </a:r>
            <a:r>
              <a:rPr kumimoji="1" lang="ja-JP" altLang="x-none" smtClean="0"/>
              <a:t>レベル</a:t>
            </a:r>
          </a:p>
          <a:p>
            <a:pPr lvl="3"/>
            <a:r>
              <a:rPr kumimoji="1" lang="ja-JP" altLang="x-none" smtClean="0"/>
              <a:t>第 </a:t>
            </a:r>
            <a:r>
              <a:rPr kumimoji="1" lang="x-none" altLang="ja-JP" smtClean="0"/>
              <a:t>4 </a:t>
            </a:r>
            <a:r>
              <a:rPr kumimoji="1" lang="ja-JP" altLang="x-none" smtClean="0"/>
              <a:t>レベル</a:t>
            </a:r>
          </a:p>
          <a:p>
            <a:pPr lvl="4"/>
            <a:r>
              <a:rPr kumimoji="1" lang="ja-JP" altLang="x-none" smtClean="0"/>
              <a:t>第 </a:t>
            </a:r>
            <a:r>
              <a:rPr kumimoji="1" lang="x-none" altLang="ja-JP" smtClean="0"/>
              <a:t>5 </a:t>
            </a:r>
            <a:r>
              <a:rPr kumimoji="1" lang="ja-JP" altLang="x-none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22E68C50-D4D4-8B45-A06C-CBF543CE0188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2016/10/27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F347B371-828F-C24C-A7B1-7FEC4F070A50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784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13023-830E-3C4E-8475-8DA04FAC546D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2016/10/27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24E58B-9419-9348-89F8-5E2D9470142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073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13023-830E-3C4E-8475-8DA04FAC546D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2016/10/27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24E58B-9419-9348-89F8-5E2D9470142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114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7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6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6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6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6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6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6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68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68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6.xml"/><Relationship Id="rId1" Type="http://schemas.openxmlformats.org/officeDocument/2006/relationships/slideLayout" Target="../slideLayouts/slideLayout6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7.xml"/><Relationship Id="rId1" Type="http://schemas.openxmlformats.org/officeDocument/2006/relationships/slideLayout" Target="../slideLayouts/slideLayout68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8.xml"/><Relationship Id="rId1" Type="http://schemas.openxmlformats.org/officeDocument/2006/relationships/slideLayout" Target="../slideLayouts/slideLayout68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5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5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5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5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5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5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5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5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39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39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39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39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39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39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 smtClean="0"/>
              <a:t>JSTAR</a:t>
            </a:r>
            <a:r>
              <a:rPr lang="ja-JP" altLang="en-US" dirty="0" smtClean="0"/>
              <a:t>分析結果報告会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（調布市）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532062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2016</a:t>
            </a:r>
            <a:r>
              <a:rPr kumimoji="1" lang="ja-JP" altLang="en-US" dirty="0" smtClean="0"/>
              <a:t>年</a:t>
            </a:r>
            <a:r>
              <a:rPr kumimoji="1" lang="en-US" altLang="ja-JP" dirty="0" smtClean="0"/>
              <a:t>10</a:t>
            </a:r>
            <a:r>
              <a:rPr kumimoji="1" lang="ja-JP" altLang="en-US" dirty="0" smtClean="0"/>
              <a:t>月</a:t>
            </a:r>
            <a:r>
              <a:rPr kumimoji="1" lang="en-US" altLang="ja-JP" dirty="0" smtClean="0"/>
              <a:t>26</a:t>
            </a:r>
            <a:r>
              <a:rPr kumimoji="1" lang="ja-JP" altLang="en-US" dirty="0" smtClean="0"/>
              <a:t>日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lang="ja-JP" altLang="en-US" dirty="0" smtClean="0"/>
              <a:t>市村英彦</a:t>
            </a:r>
            <a:endParaRPr lang="en-US" altLang="ja-JP" dirty="0"/>
          </a:p>
          <a:p>
            <a:r>
              <a:rPr kumimoji="1" lang="ja-JP" altLang="en-US" sz="1800" dirty="0" smtClean="0"/>
              <a:t>東京大学大学院経済学研究科</a:t>
            </a:r>
            <a:endParaRPr kumimoji="1" lang="en-US" altLang="ja-JP" sz="180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4E58B-9419-9348-89F8-5E2D9470142A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65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1.</a:t>
            </a:r>
            <a:r>
              <a:rPr lang="ja-JP" altLang="en-US" dirty="0" smtClean="0"/>
              <a:t>　</a:t>
            </a:r>
            <a:r>
              <a:rPr lang="en-US" altLang="ja-JP" dirty="0" smtClean="0"/>
              <a:t>ADL</a:t>
            </a:r>
            <a:r>
              <a:rPr lang="ja-JP" altLang="en-US" dirty="0" smtClean="0"/>
              <a:t>推移</a:t>
            </a:r>
            <a:r>
              <a:rPr lang="ja-JP" altLang="en-US" dirty="0"/>
              <a:t>確率</a:t>
            </a:r>
            <a:r>
              <a:rPr lang="ja-JP" altLang="en-US" dirty="0" smtClean="0"/>
              <a:t>（</a:t>
            </a:r>
            <a:r>
              <a:rPr lang="en-US" altLang="ja-JP" dirty="0" smtClean="0"/>
              <a:t>60</a:t>
            </a:r>
            <a:r>
              <a:rPr lang="ja-JP" altLang="en-US" dirty="0"/>
              <a:t>代）</a:t>
            </a:r>
            <a:endParaRPr kumimoji="1" lang="ja-JP" altLang="en-US" dirty="0"/>
          </a:p>
        </p:txBody>
      </p:sp>
      <p:graphicFrame>
        <p:nvGraphicFramePr>
          <p:cNvPr id="9" name="表 8"/>
          <p:cNvGraphicFramePr>
            <a:graphicFrameLocks noGrp="1"/>
          </p:cNvGraphicFramePr>
          <p:nvPr>
            <p:extLst/>
          </p:nvPr>
        </p:nvGraphicFramePr>
        <p:xfrm>
          <a:off x="1526064" y="1417638"/>
          <a:ext cx="9139872" cy="4081780"/>
        </p:xfrm>
        <a:graphic>
          <a:graphicData uri="http://schemas.openxmlformats.org/drawingml/2006/table">
            <a:tbl>
              <a:tblPr/>
              <a:tblGrid>
                <a:gridCol w="646624"/>
                <a:gridCol w="900000"/>
                <a:gridCol w="900000"/>
                <a:gridCol w="900000"/>
                <a:gridCol w="900000"/>
                <a:gridCol w="646624"/>
                <a:gridCol w="646624"/>
                <a:gridCol w="900000"/>
                <a:gridCol w="900000"/>
                <a:gridCol w="900000"/>
                <a:gridCol w="900000"/>
              </a:tblGrid>
              <a:tr h="215900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男性</a:t>
                      </a:r>
                      <a:r>
                        <a:rPr lang="ja-JP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（調布）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男性</a:t>
                      </a:r>
                      <a:r>
                        <a:rPr lang="ja-JP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（調布以外）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215900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2013</a:t>
                      </a:r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年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2013</a:t>
                      </a:r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年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215900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問題 </a:t>
                      </a:r>
                      <a:r>
                        <a:rPr lang="en-US" altLang="zh-TW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問題 </a:t>
                      </a:r>
                      <a:r>
                        <a:rPr lang="en-US" altLang="zh-TW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1-2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問題 </a:t>
                      </a:r>
                      <a:r>
                        <a:rPr lang="en-US" altLang="zh-TW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3 </a:t>
                      </a:r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以上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問題 </a:t>
                      </a:r>
                      <a:r>
                        <a:rPr lang="en-US" altLang="zh-TW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問題 </a:t>
                      </a:r>
                      <a:r>
                        <a:rPr lang="en-US" altLang="zh-TW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1-2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問題 </a:t>
                      </a:r>
                      <a:r>
                        <a:rPr lang="en-US" altLang="zh-TW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3 </a:t>
                      </a:r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以上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900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2011</a:t>
                      </a:r>
                      <a:r>
                        <a:rPr lang="ja-JP" alt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年</a:t>
                      </a:r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問題 </a:t>
                      </a:r>
                      <a:r>
                        <a:rPr lang="en-US" altLang="zh-TW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100%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(-)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(-)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(-)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2011</a:t>
                      </a:r>
                      <a:r>
                        <a:rPr lang="ja-JP" alt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年</a:t>
                      </a:r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問題 </a:t>
                      </a:r>
                      <a:r>
                        <a:rPr lang="en-US" altLang="zh-TW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95.85%</a:t>
                      </a:r>
                      <a:b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(0.014)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3.11%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(0.013)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1.04%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(0.007)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45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99%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98%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21590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問題 </a:t>
                      </a:r>
                      <a:r>
                        <a:rPr lang="en-US" altLang="zh-TW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1-2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(-)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(-)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0%</a:t>
                      </a:r>
                      <a:b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(-)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問題 </a:t>
                      </a:r>
                      <a:r>
                        <a:rPr lang="en-US" altLang="zh-TW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1-2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75.00%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(0.25)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25.00%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(0.25)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(-)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90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1%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2%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21590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問題 </a:t>
                      </a:r>
                      <a:r>
                        <a:rPr lang="en-US" altLang="zh-TW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3 </a:t>
                      </a:r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以上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(-)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(-)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0%</a:t>
                      </a:r>
                      <a:b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(-)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問題 </a:t>
                      </a:r>
                      <a:r>
                        <a:rPr lang="en-US" altLang="zh-TW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3 </a:t>
                      </a:r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以上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(-)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(-)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0%</a:t>
                      </a:r>
                      <a:b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(-)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90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215900">
                <a:tc>
                  <a:txBody>
                    <a:bodyPr/>
                    <a:lstStyle/>
                    <a:p>
                      <a:pPr algn="ctr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15900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女性</a:t>
                      </a:r>
                      <a:r>
                        <a:rPr lang="ja-JP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（調布）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女性</a:t>
                      </a:r>
                      <a:r>
                        <a:rPr lang="ja-JP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（調布以外）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215900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2013</a:t>
                      </a:r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年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2013</a:t>
                      </a:r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年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215900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問題 </a:t>
                      </a:r>
                      <a:r>
                        <a:rPr lang="en-US" altLang="zh-TW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問題 </a:t>
                      </a:r>
                      <a:r>
                        <a:rPr lang="en-US" altLang="zh-TW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1-2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問題 </a:t>
                      </a:r>
                      <a:r>
                        <a:rPr lang="en-US" altLang="zh-TW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3 </a:t>
                      </a:r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以上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問題 </a:t>
                      </a:r>
                      <a:r>
                        <a:rPr lang="en-US" altLang="zh-TW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問題 </a:t>
                      </a:r>
                      <a:r>
                        <a:rPr lang="en-US" altLang="zh-TW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1-2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問題 </a:t>
                      </a:r>
                      <a:r>
                        <a:rPr lang="en-US" altLang="zh-TW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3 </a:t>
                      </a:r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以上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900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2011</a:t>
                      </a:r>
                      <a:r>
                        <a:rPr lang="ja-JP" alt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年</a:t>
                      </a:r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問題 </a:t>
                      </a:r>
                      <a:r>
                        <a:rPr lang="en-US" altLang="zh-TW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100%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(-)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(-)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(-)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2011</a:t>
                      </a:r>
                      <a:r>
                        <a:rPr lang="ja-JP" alt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年</a:t>
                      </a:r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問題 </a:t>
                      </a:r>
                      <a:r>
                        <a:rPr lang="en-US" altLang="zh-TW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97.95%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(0.010)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2.05%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(0.010)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(-)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90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94%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97%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21590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問題 </a:t>
                      </a:r>
                      <a:r>
                        <a:rPr lang="en-US" altLang="zh-TW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1-2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66.67%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(0.333)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33.33%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(0.333)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(-)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問題 </a:t>
                      </a:r>
                      <a:r>
                        <a:rPr lang="en-US" altLang="zh-TW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1-2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75.00%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(0.25)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25.00%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(0.25)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(-)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90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4%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2%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21590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問題 </a:t>
                      </a:r>
                      <a:r>
                        <a:rPr lang="en-US" altLang="zh-TW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3 </a:t>
                      </a:r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以上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(-)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(-)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(-)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問題 </a:t>
                      </a:r>
                      <a:r>
                        <a:rPr lang="en-US" altLang="zh-TW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3 </a:t>
                      </a:r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以上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(-)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(-)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(-)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90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1%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948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4000" dirty="0" smtClean="0"/>
              <a:t>自分が介護に関わっている親の数</a:t>
            </a:r>
            <a:r>
              <a:rPr lang="en-US" altLang="ja-JP" sz="4000" dirty="0" smtClean="0"/>
              <a:t/>
            </a:r>
            <a:br>
              <a:rPr lang="en-US" altLang="ja-JP" sz="4000" dirty="0" smtClean="0"/>
            </a:br>
            <a:r>
              <a:rPr lang="ja-JP" altLang="en-US" sz="4000" dirty="0" smtClean="0"/>
              <a:t>（６０代</a:t>
            </a:r>
            <a:r>
              <a:rPr lang="ja-JP" altLang="en-US" sz="4000" dirty="0"/>
              <a:t>・兄弟姉妹の人数別）</a:t>
            </a:r>
            <a:endParaRPr kumimoji="1" lang="ja-JP" altLang="en-US" sz="40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4E58B-9419-9348-89F8-5E2D9470142A}" type="slidenum">
              <a:rPr kumimoji="1" lang="ja-JP" altLang="en-US" smtClean="0"/>
              <a:t>100</a:t>
            </a:fld>
            <a:endParaRPr kumimoji="1" lang="ja-JP" altLang="en-US"/>
          </a:p>
        </p:txBody>
      </p:sp>
      <p:graphicFrame>
        <p:nvGraphicFramePr>
          <p:cNvPr id="8" name="コンテンツ プレースホルダー 7"/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44811325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4000" dirty="0" smtClean="0"/>
              <a:t>自分が介護に関わっている親の数</a:t>
            </a:r>
            <a:r>
              <a:rPr lang="en-US" altLang="ja-JP" sz="4000" dirty="0" smtClean="0"/>
              <a:t/>
            </a:r>
            <a:br>
              <a:rPr lang="en-US" altLang="ja-JP" sz="4000" dirty="0" smtClean="0"/>
            </a:br>
            <a:r>
              <a:rPr lang="ja-JP" altLang="en-US" sz="4000" dirty="0" smtClean="0"/>
              <a:t>（７０代</a:t>
            </a:r>
            <a:r>
              <a:rPr lang="ja-JP" altLang="en-US" sz="4000" dirty="0"/>
              <a:t>・兄弟姉妹の人数別）</a:t>
            </a:r>
            <a:endParaRPr kumimoji="1" lang="ja-JP" altLang="en-US" sz="40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4E58B-9419-9348-89F8-5E2D9470142A}" type="slidenum">
              <a:rPr kumimoji="1" lang="ja-JP" altLang="en-US" smtClean="0"/>
              <a:t>101</a:t>
            </a:fld>
            <a:endParaRPr kumimoji="1" lang="ja-JP" altLang="en-US"/>
          </a:p>
        </p:txBody>
      </p:sp>
      <p:graphicFrame>
        <p:nvGraphicFramePr>
          <p:cNvPr id="8" name="コンテンツ プレースホルダー 7"/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44811325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高齢者の労働に関する分析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労働時間数</a:t>
            </a:r>
            <a:endParaRPr kumimoji="1" lang="en-US" altLang="ja-JP" dirty="0" smtClean="0"/>
          </a:p>
          <a:p>
            <a:r>
              <a:rPr lang="ja-JP" altLang="en-US" dirty="0" smtClean="0"/>
              <a:t>引退の状況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4E58B-9419-9348-89F8-5E2D9470142A}" type="slidenum">
              <a:rPr kumimoji="1" lang="ja-JP" altLang="en-US" smtClean="0"/>
              <a:t>102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9016381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0" y="167268"/>
            <a:ext cx="10972800" cy="1143000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18.</a:t>
            </a:r>
            <a:r>
              <a:rPr lang="ja-JP" altLang="en-US" dirty="0"/>
              <a:t>　労働</a:t>
            </a:r>
            <a:r>
              <a:rPr lang="ja-JP" altLang="en-US" dirty="0" smtClean="0"/>
              <a:t>時間　推移</a:t>
            </a:r>
            <a:r>
              <a:rPr lang="ja-JP" altLang="en-US" dirty="0"/>
              <a:t>確率</a:t>
            </a:r>
            <a:r>
              <a:rPr lang="ja-JP" altLang="en-US" dirty="0" smtClean="0"/>
              <a:t>（</a:t>
            </a:r>
            <a:r>
              <a:rPr lang="en-US" altLang="ja-JP" dirty="0" smtClean="0"/>
              <a:t>50</a:t>
            </a:r>
            <a:r>
              <a:rPr lang="ja-JP" altLang="en-US" dirty="0" smtClean="0"/>
              <a:t>代）</a:t>
            </a:r>
            <a:endParaRPr kumimoji="1" lang="ja-JP" altLang="en-US" dirty="0"/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8270823"/>
              </p:ext>
            </p:extLst>
          </p:nvPr>
        </p:nvGraphicFramePr>
        <p:xfrm>
          <a:off x="1254000" y="1500768"/>
          <a:ext cx="9833100" cy="4950825"/>
        </p:xfrm>
        <a:graphic>
          <a:graphicData uri="http://schemas.openxmlformats.org/drawingml/2006/table">
            <a:tbl>
              <a:tblPr/>
              <a:tblGrid>
                <a:gridCol w="804194"/>
                <a:gridCol w="804194"/>
                <a:gridCol w="804194"/>
                <a:gridCol w="804194"/>
                <a:gridCol w="804194"/>
                <a:gridCol w="804194"/>
                <a:gridCol w="182772"/>
                <a:gridCol w="804194"/>
                <a:gridCol w="804194"/>
                <a:gridCol w="804194"/>
                <a:gridCol w="804194"/>
                <a:gridCol w="804194"/>
                <a:gridCol w="804194"/>
              </a:tblGrid>
              <a:tr h="213103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男性</a:t>
                      </a:r>
                      <a:r>
                        <a:rPr lang="ja-JP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（調布）</a:t>
                      </a:r>
                    </a:p>
                  </a:txBody>
                  <a:tcPr marL="8221" marR="8221" marT="822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8221" marR="8221" marT="822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男性</a:t>
                      </a:r>
                      <a:r>
                        <a:rPr lang="ja-JP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（調布以外）</a:t>
                      </a:r>
                    </a:p>
                  </a:txBody>
                  <a:tcPr marL="8221" marR="8221" marT="822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213103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8221" marR="8221" marT="82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8221" marR="8221" marT="822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2013</a:t>
                      </a:r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年</a:t>
                      </a:r>
                    </a:p>
                  </a:txBody>
                  <a:tcPr marL="8221" marR="8221" marT="82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8221" marR="8221" marT="82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8221" marR="8221" marT="82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8221" marR="8221" marT="822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2013</a:t>
                      </a:r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年</a:t>
                      </a:r>
                    </a:p>
                  </a:txBody>
                  <a:tcPr marL="8221" marR="8221" marT="82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213103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8221" marR="8221" marT="82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8221" marR="8221" marT="822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10</a:t>
                      </a:r>
                      <a:r>
                        <a:rPr lang="ja-JP" alt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時間以下</a:t>
                      </a:r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8221" marR="8221" marT="82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10-20</a:t>
                      </a:r>
                      <a:r>
                        <a:rPr lang="ja-JP" alt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時間</a:t>
                      </a:r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8221" marR="8221" marT="82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20-40</a:t>
                      </a:r>
                      <a:r>
                        <a:rPr lang="ja-JP" alt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時間</a:t>
                      </a:r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8221" marR="8221" marT="82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40</a:t>
                      </a:r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時間以上</a:t>
                      </a:r>
                    </a:p>
                  </a:txBody>
                  <a:tcPr marL="8221" marR="8221" marT="82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8221" marR="8221" marT="82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8221" marR="8221" marT="82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8221" marR="8221" marT="822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10</a:t>
                      </a:r>
                      <a:r>
                        <a:rPr lang="ja-JP" alt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時間以下</a:t>
                      </a:r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8221" marR="8221" marT="82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10-20</a:t>
                      </a:r>
                      <a:r>
                        <a:rPr lang="ja-JP" alt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時間</a:t>
                      </a:r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8221" marR="8221" marT="82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20-40</a:t>
                      </a:r>
                      <a:r>
                        <a:rPr lang="ja-JP" alt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時間</a:t>
                      </a:r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8221" marR="8221" marT="82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40</a:t>
                      </a:r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時間以上</a:t>
                      </a:r>
                    </a:p>
                  </a:txBody>
                  <a:tcPr marL="8221" marR="8221" marT="82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194"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2011</a:t>
                      </a:r>
                      <a:r>
                        <a:rPr lang="ja-JP" alt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年</a:t>
                      </a:r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8221" marR="8221" marT="82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10</a:t>
                      </a:r>
                      <a:r>
                        <a:rPr lang="ja-JP" alt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時間</a:t>
                      </a:r>
                      <a:r>
                        <a:rPr lang="ja-JP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以下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(-)</a:t>
                      </a:r>
                    </a:p>
                  </a:txBody>
                  <a:tcPr marL="8221" marR="8221" marT="8221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(-)</a:t>
                      </a:r>
                    </a:p>
                  </a:txBody>
                  <a:tcPr marL="8221" marR="8221" marT="82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(-)</a:t>
                      </a:r>
                    </a:p>
                  </a:txBody>
                  <a:tcPr marL="8221" marR="8221" marT="82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(-)</a:t>
                      </a:r>
                    </a:p>
                  </a:txBody>
                  <a:tcPr marL="8221" marR="8221" marT="82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8221" marR="8221" marT="82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2011</a:t>
                      </a:r>
                      <a:r>
                        <a:rPr lang="ja-JP" alt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年</a:t>
                      </a:r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8221" marR="8221" marT="82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10</a:t>
                      </a:r>
                      <a:r>
                        <a:rPr lang="ja-JP" alt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時間</a:t>
                      </a:r>
                      <a:r>
                        <a:rPr lang="ja-JP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以下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(-)</a:t>
                      </a:r>
                    </a:p>
                  </a:txBody>
                  <a:tcPr marL="8221" marR="8221" marT="8221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(-)</a:t>
                      </a:r>
                    </a:p>
                  </a:txBody>
                  <a:tcPr marL="8221" marR="8221" marT="82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(-)</a:t>
                      </a:r>
                    </a:p>
                  </a:txBody>
                  <a:tcPr marL="8221" marR="8221" marT="82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100%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(-)</a:t>
                      </a:r>
                    </a:p>
                  </a:txBody>
                  <a:tcPr marL="8221" marR="8221" marT="82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194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8221" marR="8221" marT="82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216194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10-20</a:t>
                      </a:r>
                      <a:r>
                        <a:rPr lang="ja-JP" alt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時間</a:t>
                      </a:r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(-)</a:t>
                      </a:r>
                    </a:p>
                  </a:txBody>
                  <a:tcPr marL="8221" marR="8221" marT="8221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(-)</a:t>
                      </a:r>
                    </a:p>
                  </a:txBody>
                  <a:tcPr marL="8221" marR="8221" marT="82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(-)</a:t>
                      </a:r>
                    </a:p>
                  </a:txBody>
                  <a:tcPr marL="8221" marR="8221" marT="82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(-)</a:t>
                      </a:r>
                    </a:p>
                  </a:txBody>
                  <a:tcPr marL="8221" marR="8221" marT="82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8221" marR="8221" marT="82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10-20</a:t>
                      </a:r>
                      <a:r>
                        <a:rPr lang="ja-JP" alt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時間</a:t>
                      </a:r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(-)</a:t>
                      </a:r>
                    </a:p>
                  </a:txBody>
                  <a:tcPr marL="8221" marR="8221" marT="8221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(-)</a:t>
                      </a:r>
                    </a:p>
                  </a:txBody>
                  <a:tcPr marL="8221" marR="8221" marT="82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25.00%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(0.250)</a:t>
                      </a:r>
                    </a:p>
                  </a:txBody>
                  <a:tcPr marL="8221" marR="8221" marT="82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75.00%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(0.250)</a:t>
                      </a:r>
                    </a:p>
                  </a:txBody>
                  <a:tcPr marL="8221" marR="8221" marT="82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194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5%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8221" marR="8221" marT="82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1%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216194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20-40</a:t>
                      </a:r>
                      <a:r>
                        <a:rPr lang="ja-JP" alt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時間</a:t>
                      </a:r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(-)</a:t>
                      </a:r>
                    </a:p>
                  </a:txBody>
                  <a:tcPr marL="8221" marR="8221" marT="8221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(-)</a:t>
                      </a:r>
                    </a:p>
                  </a:txBody>
                  <a:tcPr marL="8221" marR="8221" marT="82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(-)</a:t>
                      </a:r>
                    </a:p>
                  </a:txBody>
                  <a:tcPr marL="8221" marR="8221" marT="82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(-)</a:t>
                      </a:r>
                    </a:p>
                  </a:txBody>
                  <a:tcPr marL="8221" marR="8221" marT="82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8221" marR="8221" marT="82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20-40</a:t>
                      </a:r>
                      <a:r>
                        <a:rPr lang="ja-JP" alt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時間</a:t>
                      </a:r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(-)</a:t>
                      </a:r>
                    </a:p>
                  </a:txBody>
                  <a:tcPr marL="8221" marR="8221" marT="8221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(-)</a:t>
                      </a:r>
                    </a:p>
                  </a:txBody>
                  <a:tcPr marL="8221" marR="8221" marT="82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47.83%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(0.106)</a:t>
                      </a:r>
                    </a:p>
                  </a:txBody>
                  <a:tcPr marL="8221" marR="8221" marT="82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52.17%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(0.106)</a:t>
                      </a:r>
                    </a:p>
                  </a:txBody>
                  <a:tcPr marL="8221" marR="8221" marT="82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194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7%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8221" marR="8221" marT="82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8%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216194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40</a:t>
                      </a:r>
                      <a:r>
                        <a:rPr lang="ja-JP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時間以上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4.76%</a:t>
                      </a:r>
                      <a:b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(0.048)</a:t>
                      </a:r>
                    </a:p>
                  </a:txBody>
                  <a:tcPr marL="8221" marR="8221" marT="8221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95.24%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(0.048)</a:t>
                      </a:r>
                    </a:p>
                  </a:txBody>
                  <a:tcPr marL="8221" marR="8221" marT="82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(-)</a:t>
                      </a:r>
                    </a:p>
                  </a:txBody>
                  <a:tcPr marL="8221" marR="8221" marT="82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(-)</a:t>
                      </a:r>
                    </a:p>
                  </a:txBody>
                  <a:tcPr marL="8221" marR="8221" marT="82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8221" marR="8221" marT="82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40</a:t>
                      </a:r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時間以上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(-)</a:t>
                      </a:r>
                    </a:p>
                  </a:txBody>
                  <a:tcPr marL="8221" marR="8221" marT="8221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0.52%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(0.004)</a:t>
                      </a:r>
                    </a:p>
                  </a:txBody>
                  <a:tcPr marL="8221" marR="8221" marT="82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7.30%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(0.016)</a:t>
                      </a:r>
                    </a:p>
                  </a:txBody>
                  <a:tcPr marL="8221" marR="8221" marT="82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91.97%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(0.016)</a:t>
                      </a:r>
                    </a:p>
                  </a:txBody>
                  <a:tcPr marL="8221" marR="8221" marT="82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194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88.6%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8221" marR="8221" marT="82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90.2%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213103">
                <a:tc>
                  <a:txBody>
                    <a:bodyPr/>
                    <a:lstStyle/>
                    <a:p>
                      <a:pPr algn="ctr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8221" marR="8221" marT="822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8221" marR="8221" marT="822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8221" marR="8221" marT="822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8221" marR="8221" marT="822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8221" marR="8221" marT="822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8221" marR="8221" marT="822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8221" marR="8221" marT="822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8221" marR="8221" marT="822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8221" marR="8221" marT="822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8221" marR="8221" marT="822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8221" marR="8221" marT="822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8221" marR="8221" marT="822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8221" marR="8221" marT="822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13103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女性</a:t>
                      </a:r>
                      <a:r>
                        <a:rPr lang="ja-JP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（調布）</a:t>
                      </a:r>
                    </a:p>
                  </a:txBody>
                  <a:tcPr marL="8221" marR="8221" marT="822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8221" marR="8221" marT="822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女性</a:t>
                      </a:r>
                      <a:r>
                        <a:rPr lang="ja-JP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（調布以外）</a:t>
                      </a:r>
                    </a:p>
                  </a:txBody>
                  <a:tcPr marL="8221" marR="8221" marT="822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213103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8221" marR="8221" marT="82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8221" marR="8221" marT="822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2013</a:t>
                      </a:r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年</a:t>
                      </a:r>
                    </a:p>
                  </a:txBody>
                  <a:tcPr marL="8221" marR="8221" marT="82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8221" marR="8221" marT="82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8221" marR="8221" marT="82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8221" marR="8221" marT="822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2013</a:t>
                      </a:r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年</a:t>
                      </a:r>
                    </a:p>
                  </a:txBody>
                  <a:tcPr marL="8221" marR="8221" marT="82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213103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8221" marR="8221" marT="82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8221" marR="8221" marT="822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10</a:t>
                      </a:r>
                      <a:r>
                        <a:rPr lang="ja-JP" alt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時間以下</a:t>
                      </a:r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8221" marR="8221" marT="82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10-20</a:t>
                      </a:r>
                      <a:r>
                        <a:rPr lang="ja-JP" alt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時間</a:t>
                      </a:r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8221" marR="8221" marT="82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20-40</a:t>
                      </a:r>
                      <a:r>
                        <a:rPr lang="ja-JP" alt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時間</a:t>
                      </a:r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8221" marR="8221" marT="82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40</a:t>
                      </a:r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時間以上</a:t>
                      </a:r>
                    </a:p>
                  </a:txBody>
                  <a:tcPr marL="8221" marR="8221" marT="82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8221" marR="8221" marT="82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8221" marR="8221" marT="82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8221" marR="8221" marT="822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10</a:t>
                      </a:r>
                      <a:r>
                        <a:rPr lang="ja-JP" alt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時間以下</a:t>
                      </a:r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8221" marR="8221" marT="82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10-20</a:t>
                      </a:r>
                      <a:r>
                        <a:rPr lang="ja-JP" alt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時間</a:t>
                      </a:r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8221" marR="8221" marT="82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20-40</a:t>
                      </a:r>
                      <a:r>
                        <a:rPr lang="ja-JP" alt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時間</a:t>
                      </a:r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8221" marR="8221" marT="82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40</a:t>
                      </a:r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時間以上</a:t>
                      </a:r>
                    </a:p>
                  </a:txBody>
                  <a:tcPr marL="8221" marR="8221" marT="82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194"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2011</a:t>
                      </a:r>
                      <a:r>
                        <a:rPr lang="ja-JP" alt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年</a:t>
                      </a:r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8221" marR="8221" marT="82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10</a:t>
                      </a:r>
                      <a:r>
                        <a:rPr lang="ja-JP" alt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時間以下</a:t>
                      </a:r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50.00%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(0.500)</a:t>
                      </a:r>
                    </a:p>
                  </a:txBody>
                  <a:tcPr marL="8221" marR="8221" marT="8221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(-)</a:t>
                      </a:r>
                    </a:p>
                  </a:txBody>
                  <a:tcPr marL="8221" marR="8221" marT="82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50.00%</a:t>
                      </a:r>
                      <a:b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(0.500)</a:t>
                      </a:r>
                    </a:p>
                  </a:txBody>
                  <a:tcPr marL="8221" marR="8221" marT="82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(-)</a:t>
                      </a:r>
                    </a:p>
                  </a:txBody>
                  <a:tcPr marL="8221" marR="8221" marT="82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8221" marR="8221" marT="82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2011</a:t>
                      </a:r>
                      <a:r>
                        <a:rPr lang="ja-JP" alt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年</a:t>
                      </a:r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8221" marR="8221" marT="82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10</a:t>
                      </a:r>
                      <a:r>
                        <a:rPr lang="ja-JP" alt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時間以下</a:t>
                      </a:r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20.00%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(0.107)</a:t>
                      </a:r>
                    </a:p>
                  </a:txBody>
                  <a:tcPr marL="8221" marR="8221" marT="8221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6.67%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(0.067)</a:t>
                      </a:r>
                    </a:p>
                  </a:txBody>
                  <a:tcPr marL="8221" marR="8221" marT="82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53.33%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(0.133)</a:t>
                      </a:r>
                    </a:p>
                  </a:txBody>
                  <a:tcPr marL="8221" marR="8221" marT="82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20.00%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(0.107)</a:t>
                      </a:r>
                    </a:p>
                  </a:txBody>
                  <a:tcPr marL="8221" marR="8221" marT="82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194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8221" marR="8221" marT="82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216194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10-20</a:t>
                      </a:r>
                      <a:r>
                        <a:rPr lang="ja-JP" alt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時間</a:t>
                      </a:r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(-)</a:t>
                      </a:r>
                    </a:p>
                  </a:txBody>
                  <a:tcPr marL="8221" marR="8221" marT="8221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66.67%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(0.211)</a:t>
                      </a:r>
                    </a:p>
                  </a:txBody>
                  <a:tcPr marL="8221" marR="8221" marT="82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33.33%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(0.211)</a:t>
                      </a:r>
                    </a:p>
                  </a:txBody>
                  <a:tcPr marL="8221" marR="8221" marT="82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(-)</a:t>
                      </a:r>
                    </a:p>
                  </a:txBody>
                  <a:tcPr marL="8221" marR="8221" marT="82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8221" marR="8221" marT="82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10-20</a:t>
                      </a:r>
                      <a:r>
                        <a:rPr lang="ja-JP" alt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時間</a:t>
                      </a:r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14.81%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(0.070)</a:t>
                      </a:r>
                    </a:p>
                  </a:txBody>
                  <a:tcPr marL="8221" marR="8221" marT="8221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55.56%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(0.097)</a:t>
                      </a:r>
                    </a:p>
                  </a:txBody>
                  <a:tcPr marL="8221" marR="8221" marT="82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29.63%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(0.090)</a:t>
                      </a:r>
                    </a:p>
                  </a:txBody>
                  <a:tcPr marL="8221" marR="8221" marT="82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(-)</a:t>
                      </a:r>
                    </a:p>
                  </a:txBody>
                  <a:tcPr marL="8221" marR="8221" marT="82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194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8%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8221" marR="8221" marT="82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7%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216194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20-40</a:t>
                      </a:r>
                      <a:r>
                        <a:rPr lang="ja-JP" alt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時間</a:t>
                      </a:r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20.00%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(0.200)</a:t>
                      </a:r>
                    </a:p>
                  </a:txBody>
                  <a:tcPr marL="8221" marR="8221" marT="8221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(-)</a:t>
                      </a:r>
                    </a:p>
                  </a:txBody>
                  <a:tcPr marL="8221" marR="8221" marT="82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80%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(0.200)</a:t>
                      </a:r>
                    </a:p>
                  </a:txBody>
                  <a:tcPr marL="8221" marR="8221" marT="82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(-)</a:t>
                      </a:r>
                    </a:p>
                  </a:txBody>
                  <a:tcPr marL="8221" marR="8221" marT="82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8221" marR="8221" marT="82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20-40</a:t>
                      </a:r>
                      <a:r>
                        <a:rPr lang="ja-JP" alt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時間</a:t>
                      </a:r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2.60%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(0.018)</a:t>
                      </a:r>
                    </a:p>
                  </a:txBody>
                  <a:tcPr marL="8221" marR="8221" marT="8221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3.9%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(0.022)</a:t>
                      </a:r>
                    </a:p>
                  </a:txBody>
                  <a:tcPr marL="8221" marR="8221" marT="82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75.32%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(0.049)</a:t>
                      </a:r>
                    </a:p>
                  </a:txBody>
                  <a:tcPr marL="8221" marR="8221" marT="82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18.18%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(0.044)</a:t>
                      </a:r>
                    </a:p>
                  </a:txBody>
                  <a:tcPr marL="8221" marR="8221" marT="82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194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30%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8221" marR="8221" marT="82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36%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216194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40</a:t>
                      </a:r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時間以上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(-)</a:t>
                      </a:r>
                    </a:p>
                  </a:txBody>
                  <a:tcPr marL="8221" marR="8221" marT="8221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(-)</a:t>
                      </a:r>
                    </a:p>
                  </a:txBody>
                  <a:tcPr marL="8221" marR="8221" marT="82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0%</a:t>
                      </a:r>
                      <a:b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(-)</a:t>
                      </a:r>
                    </a:p>
                  </a:txBody>
                  <a:tcPr marL="8221" marR="8221" marT="82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100%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(-)</a:t>
                      </a:r>
                    </a:p>
                  </a:txBody>
                  <a:tcPr marL="8221" marR="8221" marT="82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8221" marR="8221" marT="82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40</a:t>
                      </a:r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時間以上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3.81%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(0.019)</a:t>
                      </a:r>
                    </a:p>
                  </a:txBody>
                  <a:tcPr marL="8221" marR="8221" marT="8221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2.86%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(0.016)</a:t>
                      </a:r>
                    </a:p>
                  </a:txBody>
                  <a:tcPr marL="8221" marR="8221" marT="82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14.29%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(0.034)</a:t>
                      </a:r>
                    </a:p>
                  </a:txBody>
                  <a:tcPr marL="8221" marR="8221" marT="82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79.05%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(0.040)</a:t>
                      </a:r>
                    </a:p>
                  </a:txBody>
                  <a:tcPr marL="8221" marR="8221" marT="82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194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36.0%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8221" marR="8221" marT="82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44.5%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0815012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18.</a:t>
            </a:r>
            <a:r>
              <a:rPr lang="ja-JP" altLang="en-US" dirty="0"/>
              <a:t>　労働時間　推移確率</a:t>
            </a:r>
            <a:r>
              <a:rPr lang="ja-JP" altLang="en-US" dirty="0" smtClean="0"/>
              <a:t>（</a:t>
            </a:r>
            <a:r>
              <a:rPr lang="en-US" altLang="ja-JP" dirty="0" smtClean="0"/>
              <a:t>60</a:t>
            </a:r>
            <a:r>
              <a:rPr lang="ja-JP" altLang="en-US" dirty="0" smtClean="0"/>
              <a:t>代）</a:t>
            </a:r>
            <a:endParaRPr kumimoji="1" lang="ja-JP" altLang="en-US" dirty="0"/>
          </a:p>
        </p:txBody>
      </p:sp>
      <p:graphicFrame>
        <p:nvGraphicFramePr>
          <p:cNvPr id="3" name="表 2"/>
          <p:cNvGraphicFramePr>
            <a:graphicFrameLocks noGrp="1"/>
          </p:cNvGraphicFramePr>
          <p:nvPr>
            <p:extLst/>
          </p:nvPr>
        </p:nvGraphicFramePr>
        <p:xfrm>
          <a:off x="534000" y="1417638"/>
          <a:ext cx="11124000" cy="4547330"/>
        </p:xfrm>
        <a:graphic>
          <a:graphicData uri="http://schemas.openxmlformats.org/drawingml/2006/table">
            <a:tbl>
              <a:tblPr/>
              <a:tblGrid>
                <a:gridCol w="720000"/>
                <a:gridCol w="792000"/>
                <a:gridCol w="792000"/>
                <a:gridCol w="792000"/>
                <a:gridCol w="792000"/>
                <a:gridCol w="792000"/>
                <a:gridCol w="792000"/>
                <a:gridCol w="180000"/>
                <a:gridCol w="720000"/>
                <a:gridCol w="792000"/>
                <a:gridCol w="792000"/>
                <a:gridCol w="792000"/>
                <a:gridCol w="792000"/>
                <a:gridCol w="792000"/>
                <a:gridCol w="792000"/>
              </a:tblGrid>
              <a:tr h="197710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男性</a:t>
                      </a:r>
                      <a:r>
                        <a:rPr lang="ja-JP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（調布）</a:t>
                      </a:r>
                    </a:p>
                  </a:txBody>
                  <a:tcPr marL="7125" marR="7125" marT="71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7125" marR="7125" marT="71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男性</a:t>
                      </a:r>
                      <a:r>
                        <a:rPr lang="ja-JP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（調布以外）</a:t>
                      </a:r>
                    </a:p>
                  </a:txBody>
                  <a:tcPr marL="7125" marR="7125" marT="71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197710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7125" marR="7125" marT="7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7125" marR="7125" marT="7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2013</a:t>
                      </a:r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年</a:t>
                      </a:r>
                    </a:p>
                  </a:txBody>
                  <a:tcPr marL="7125" marR="7125" marT="7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7125" marR="7125" marT="7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7125" marR="7125" marT="7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7125" marR="7125" marT="7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2013</a:t>
                      </a:r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年</a:t>
                      </a:r>
                    </a:p>
                  </a:txBody>
                  <a:tcPr marL="7125" marR="7125" marT="7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197710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7125" marR="7125" marT="7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7125" marR="7125" marT="7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</a:t>
                      </a:r>
                      <a:r>
                        <a:rPr lang="ja-JP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時間</a:t>
                      </a:r>
                    </a:p>
                  </a:txBody>
                  <a:tcPr marL="7125" marR="7125" marT="7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10</a:t>
                      </a:r>
                      <a:r>
                        <a:rPr lang="ja-JP" alt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時間以下</a:t>
                      </a:r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7125" marR="7125" marT="7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10-20</a:t>
                      </a:r>
                      <a:r>
                        <a:rPr lang="ja-JP" alt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時間</a:t>
                      </a:r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7125" marR="7125" marT="7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20-40</a:t>
                      </a:r>
                      <a:r>
                        <a:rPr lang="ja-JP" alt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時間</a:t>
                      </a:r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7125" marR="7125" marT="7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40</a:t>
                      </a:r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時間以上</a:t>
                      </a:r>
                    </a:p>
                  </a:txBody>
                  <a:tcPr marL="7125" marR="7125" marT="7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7125" marR="7125" marT="7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7125" marR="7125" marT="7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7125" marR="7125" marT="7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</a:t>
                      </a:r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時間</a:t>
                      </a:r>
                    </a:p>
                  </a:txBody>
                  <a:tcPr marL="7125" marR="7125" marT="7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10</a:t>
                      </a:r>
                      <a:r>
                        <a:rPr lang="ja-JP" alt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時間以下</a:t>
                      </a:r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7125" marR="7125" marT="7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10-20</a:t>
                      </a:r>
                      <a:r>
                        <a:rPr lang="ja-JP" alt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時間</a:t>
                      </a:r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7125" marR="7125" marT="7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20-40</a:t>
                      </a:r>
                      <a:r>
                        <a:rPr lang="ja-JP" alt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時間</a:t>
                      </a:r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7125" marR="7125" marT="7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40</a:t>
                      </a:r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時間以上</a:t>
                      </a:r>
                    </a:p>
                  </a:txBody>
                  <a:tcPr marL="7125" marR="7125" marT="7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710"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2011</a:t>
                      </a:r>
                      <a:r>
                        <a:rPr lang="ja-JP" alt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年</a:t>
                      </a:r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7125" marR="7125" marT="7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10</a:t>
                      </a:r>
                      <a:r>
                        <a:rPr lang="ja-JP" alt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時間以下</a:t>
                      </a:r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(-)</a:t>
                      </a:r>
                    </a:p>
                  </a:txBody>
                  <a:tcPr marL="7125" marR="7125" marT="71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(-)</a:t>
                      </a:r>
                    </a:p>
                  </a:txBody>
                  <a:tcPr marL="7125" marR="7125" marT="7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40.00%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(0.245)</a:t>
                      </a:r>
                    </a:p>
                  </a:txBody>
                  <a:tcPr marL="7125" marR="7125" marT="7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20.00%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(0.200)</a:t>
                      </a:r>
                    </a:p>
                  </a:txBody>
                  <a:tcPr marL="7125" marR="7125" marT="7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40.00%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(0.245)</a:t>
                      </a:r>
                    </a:p>
                  </a:txBody>
                  <a:tcPr marL="7125" marR="7125" marT="7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7125" marR="7125" marT="7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2011</a:t>
                      </a:r>
                      <a:r>
                        <a:rPr lang="ja-JP" alt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年</a:t>
                      </a:r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7125" marR="7125" marT="7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10</a:t>
                      </a:r>
                      <a:r>
                        <a:rPr lang="ja-JP" alt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時間以下</a:t>
                      </a:r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(-)</a:t>
                      </a:r>
                    </a:p>
                  </a:txBody>
                  <a:tcPr marL="7125" marR="7125" marT="71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8.33%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(0.083)</a:t>
                      </a:r>
                    </a:p>
                  </a:txBody>
                  <a:tcPr marL="7125" marR="7125" marT="7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33.33%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(0.142)</a:t>
                      </a:r>
                    </a:p>
                  </a:txBody>
                  <a:tcPr marL="7125" marR="7125" marT="7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25.00%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(0.131)</a:t>
                      </a:r>
                    </a:p>
                  </a:txBody>
                  <a:tcPr marL="7125" marR="7125" marT="7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33.33%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(0.142)</a:t>
                      </a:r>
                    </a:p>
                  </a:txBody>
                  <a:tcPr marL="7125" marR="7125" marT="7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71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7125" marR="7125" marT="7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19771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10-20</a:t>
                      </a:r>
                      <a:r>
                        <a:rPr lang="ja-JP" alt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時間</a:t>
                      </a:r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(-)</a:t>
                      </a:r>
                    </a:p>
                  </a:txBody>
                  <a:tcPr marL="7125" marR="7125" marT="71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33.33%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(0.333)</a:t>
                      </a:r>
                    </a:p>
                  </a:txBody>
                  <a:tcPr marL="7125" marR="7125" marT="7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33.33%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(0.333)</a:t>
                      </a:r>
                    </a:p>
                  </a:txBody>
                  <a:tcPr marL="7125" marR="7125" marT="7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33.33%</a:t>
                      </a:r>
                      <a:b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(0.333)</a:t>
                      </a:r>
                    </a:p>
                  </a:txBody>
                  <a:tcPr marL="7125" marR="7125" marT="7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0%</a:t>
                      </a:r>
                      <a:b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(-)</a:t>
                      </a:r>
                    </a:p>
                  </a:txBody>
                  <a:tcPr marL="7125" marR="7125" marT="7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7125" marR="7125" marT="7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10-20</a:t>
                      </a:r>
                      <a:r>
                        <a:rPr lang="ja-JP" alt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時間</a:t>
                      </a:r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(-)</a:t>
                      </a:r>
                    </a:p>
                  </a:txBody>
                  <a:tcPr marL="7125" marR="7125" marT="71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18.18%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(0.068)</a:t>
                      </a:r>
                    </a:p>
                  </a:txBody>
                  <a:tcPr marL="7125" marR="7125" marT="7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42.42%</a:t>
                      </a:r>
                      <a:b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(0.087)</a:t>
                      </a:r>
                    </a:p>
                  </a:txBody>
                  <a:tcPr marL="7125" marR="7125" marT="7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21.21%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(0.072)</a:t>
                      </a:r>
                    </a:p>
                  </a:txBody>
                  <a:tcPr marL="7125" marR="7125" marT="7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18.18%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(0.018)</a:t>
                      </a:r>
                    </a:p>
                  </a:txBody>
                  <a:tcPr marL="7125" marR="7125" marT="7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71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11%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7125" marR="7125" marT="7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4%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19771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20-40</a:t>
                      </a:r>
                      <a:r>
                        <a:rPr lang="ja-JP" alt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時間</a:t>
                      </a:r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(-)</a:t>
                      </a:r>
                    </a:p>
                  </a:txBody>
                  <a:tcPr marL="7125" marR="7125" marT="71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10.00%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(0.100)</a:t>
                      </a:r>
                    </a:p>
                  </a:txBody>
                  <a:tcPr marL="7125" marR="7125" marT="7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10.00%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(0.100)</a:t>
                      </a:r>
                    </a:p>
                  </a:txBody>
                  <a:tcPr marL="7125" marR="7125" marT="7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70.00%</a:t>
                      </a:r>
                      <a:b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(0.153)</a:t>
                      </a:r>
                    </a:p>
                  </a:txBody>
                  <a:tcPr marL="7125" marR="7125" marT="7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10.00%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(0.100)</a:t>
                      </a:r>
                    </a:p>
                  </a:txBody>
                  <a:tcPr marL="7125" marR="7125" marT="7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7125" marR="7125" marT="7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20-40</a:t>
                      </a:r>
                      <a:r>
                        <a:rPr lang="ja-JP" alt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時間</a:t>
                      </a:r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(-)</a:t>
                      </a:r>
                    </a:p>
                  </a:txBody>
                  <a:tcPr marL="7125" marR="7125" marT="71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2.60%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(0.018)</a:t>
                      </a:r>
                    </a:p>
                  </a:txBody>
                  <a:tcPr marL="7125" marR="7125" marT="7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3.9%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(0.022)</a:t>
                      </a:r>
                    </a:p>
                  </a:txBody>
                  <a:tcPr marL="7125" marR="7125" marT="7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75.32%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(0.049)</a:t>
                      </a:r>
                    </a:p>
                  </a:txBody>
                  <a:tcPr marL="7125" marR="7125" marT="7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18.18%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(0.044)</a:t>
                      </a:r>
                    </a:p>
                  </a:txBody>
                  <a:tcPr marL="7125" marR="7125" marT="7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71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41%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7125" marR="7125" marT="7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24%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19771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40</a:t>
                      </a:r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時間以上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(-)</a:t>
                      </a:r>
                    </a:p>
                  </a:txBody>
                  <a:tcPr marL="7125" marR="7125" marT="71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(-)</a:t>
                      </a:r>
                    </a:p>
                  </a:txBody>
                  <a:tcPr marL="7125" marR="7125" marT="7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9.09%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(0.091)</a:t>
                      </a:r>
                    </a:p>
                  </a:txBody>
                  <a:tcPr marL="7125" marR="7125" marT="7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27.27%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(0.141)</a:t>
                      </a:r>
                    </a:p>
                  </a:txBody>
                  <a:tcPr marL="7125" marR="7125" marT="7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63.64%</a:t>
                      </a:r>
                      <a:b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(0.152)</a:t>
                      </a:r>
                    </a:p>
                  </a:txBody>
                  <a:tcPr marL="7125" marR="7125" marT="7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7125" marR="7125" marT="7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40</a:t>
                      </a:r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時間以上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(-)</a:t>
                      </a:r>
                    </a:p>
                  </a:txBody>
                  <a:tcPr marL="7125" marR="7125" marT="71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2.32%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(0.033)</a:t>
                      </a:r>
                    </a:p>
                  </a:txBody>
                  <a:tcPr marL="7125" marR="7125" marT="7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1.93%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(0.049)</a:t>
                      </a:r>
                    </a:p>
                  </a:txBody>
                  <a:tcPr marL="7125" marR="7125" marT="7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13.13%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(0.042)</a:t>
                      </a:r>
                    </a:p>
                  </a:txBody>
                  <a:tcPr marL="7125" marR="7125" marT="7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82.63%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(0.021)</a:t>
                      </a:r>
                    </a:p>
                  </a:txBody>
                  <a:tcPr marL="7125" marR="7125" marT="7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71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41%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7125" marR="7125" marT="7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63%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197710"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7125" marR="7125" marT="7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7125" marR="7125" marT="7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7125" marR="7125" marT="7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7125" marR="7125" marT="7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7125" marR="7125" marT="7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7125" marR="7125" marT="7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7125" marR="7125" marT="7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7125" marR="7125" marT="71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7125" marR="7125" marT="7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7125" marR="7125" marT="7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7125" marR="7125" marT="7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7125" marR="7125" marT="7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7125" marR="7125" marT="7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7125" marR="7125" marT="7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7125" marR="7125" marT="7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7710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女性</a:t>
                      </a:r>
                      <a:r>
                        <a:rPr lang="ja-JP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（調布）</a:t>
                      </a:r>
                    </a:p>
                  </a:txBody>
                  <a:tcPr marL="7125" marR="7125" marT="71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7125" marR="7125" marT="71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女性</a:t>
                      </a:r>
                      <a:r>
                        <a:rPr lang="ja-JP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（調布以外）</a:t>
                      </a:r>
                    </a:p>
                  </a:txBody>
                  <a:tcPr marL="7125" marR="7125" marT="71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197710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7125" marR="7125" marT="7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7125" marR="7125" marT="7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2013</a:t>
                      </a:r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年</a:t>
                      </a:r>
                    </a:p>
                  </a:txBody>
                  <a:tcPr marL="7125" marR="7125" marT="7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7125" marR="7125" marT="7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7125" marR="7125" marT="7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7125" marR="7125" marT="7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2013</a:t>
                      </a:r>
                      <a:r>
                        <a:rPr lang="ja-JP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年</a:t>
                      </a:r>
                    </a:p>
                  </a:txBody>
                  <a:tcPr marL="7125" marR="7125" marT="7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197710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7125" marR="7125" marT="7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7125" marR="7125" marT="7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</a:t>
                      </a:r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時間</a:t>
                      </a:r>
                    </a:p>
                  </a:txBody>
                  <a:tcPr marL="7125" marR="7125" marT="7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10</a:t>
                      </a:r>
                      <a:r>
                        <a:rPr lang="ja-JP" alt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時間以下</a:t>
                      </a:r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7125" marR="7125" marT="7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10-20</a:t>
                      </a:r>
                      <a:r>
                        <a:rPr lang="ja-JP" alt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時間</a:t>
                      </a:r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7125" marR="7125" marT="7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20-40</a:t>
                      </a:r>
                      <a:r>
                        <a:rPr lang="ja-JP" alt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時間</a:t>
                      </a:r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7125" marR="7125" marT="7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40</a:t>
                      </a:r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時間以上</a:t>
                      </a:r>
                    </a:p>
                  </a:txBody>
                  <a:tcPr marL="7125" marR="7125" marT="7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7125" marR="7125" marT="7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7125" marR="7125" marT="7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7125" marR="7125" marT="7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</a:t>
                      </a:r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時間</a:t>
                      </a:r>
                    </a:p>
                  </a:txBody>
                  <a:tcPr marL="7125" marR="7125" marT="7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10</a:t>
                      </a:r>
                      <a:r>
                        <a:rPr lang="ja-JP" alt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時間以下</a:t>
                      </a:r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7125" marR="7125" marT="7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10-20</a:t>
                      </a:r>
                      <a:r>
                        <a:rPr lang="ja-JP" alt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時間</a:t>
                      </a:r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7125" marR="7125" marT="7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20-40</a:t>
                      </a:r>
                      <a:r>
                        <a:rPr lang="ja-JP" alt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時間</a:t>
                      </a:r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7125" marR="7125" marT="7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40</a:t>
                      </a:r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時間以上</a:t>
                      </a:r>
                    </a:p>
                  </a:txBody>
                  <a:tcPr marL="7125" marR="7125" marT="7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710"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2011</a:t>
                      </a:r>
                      <a:r>
                        <a:rPr lang="ja-JP" alt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年</a:t>
                      </a:r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7125" marR="7125" marT="7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10</a:t>
                      </a:r>
                      <a:r>
                        <a:rPr lang="ja-JP" alt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時間以下</a:t>
                      </a:r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(-)</a:t>
                      </a:r>
                    </a:p>
                  </a:txBody>
                  <a:tcPr marL="7125" marR="7125" marT="71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100%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(-)</a:t>
                      </a:r>
                    </a:p>
                  </a:txBody>
                  <a:tcPr marL="7125" marR="7125" marT="7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(-)</a:t>
                      </a:r>
                    </a:p>
                  </a:txBody>
                  <a:tcPr marL="7125" marR="7125" marT="7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(-)</a:t>
                      </a:r>
                    </a:p>
                  </a:txBody>
                  <a:tcPr marL="7125" marR="7125" marT="7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(-)</a:t>
                      </a:r>
                    </a:p>
                  </a:txBody>
                  <a:tcPr marL="7125" marR="7125" marT="7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7125" marR="7125" marT="7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2011</a:t>
                      </a:r>
                      <a:r>
                        <a:rPr lang="ja-JP" alt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年</a:t>
                      </a:r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7125" marR="7125" marT="7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10</a:t>
                      </a:r>
                      <a:r>
                        <a:rPr lang="ja-JP" alt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時間以下</a:t>
                      </a:r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3.03%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(0.030)</a:t>
                      </a:r>
                    </a:p>
                  </a:txBody>
                  <a:tcPr marL="7125" marR="7125" marT="71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48.48%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(0.088)</a:t>
                      </a:r>
                    </a:p>
                  </a:txBody>
                  <a:tcPr marL="7125" marR="7125" marT="7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21.21%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(0.072)</a:t>
                      </a:r>
                    </a:p>
                  </a:txBody>
                  <a:tcPr marL="7125" marR="7125" marT="7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21.21%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(0.072)</a:t>
                      </a:r>
                    </a:p>
                  </a:txBody>
                  <a:tcPr marL="7125" marR="7125" marT="7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6.06%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(0.042)</a:t>
                      </a:r>
                    </a:p>
                  </a:txBody>
                  <a:tcPr marL="7125" marR="7125" marT="7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71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7125" marR="7125" marT="7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19771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10-20</a:t>
                      </a:r>
                      <a:r>
                        <a:rPr lang="ja-JP" alt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時間</a:t>
                      </a:r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(-)</a:t>
                      </a:r>
                    </a:p>
                  </a:txBody>
                  <a:tcPr marL="7125" marR="7125" marT="71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33.33%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(0.211)</a:t>
                      </a:r>
                    </a:p>
                  </a:txBody>
                  <a:tcPr marL="7125" marR="7125" marT="7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66.67%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(0.211)</a:t>
                      </a:r>
                    </a:p>
                  </a:txBody>
                  <a:tcPr marL="7125" marR="7125" marT="7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(-)</a:t>
                      </a:r>
                    </a:p>
                  </a:txBody>
                  <a:tcPr marL="7125" marR="7125" marT="7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(-)</a:t>
                      </a:r>
                    </a:p>
                  </a:txBody>
                  <a:tcPr marL="7125" marR="7125" marT="7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7125" marR="7125" marT="7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10-20</a:t>
                      </a:r>
                      <a:r>
                        <a:rPr lang="ja-JP" alt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時間</a:t>
                      </a:r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(-)</a:t>
                      </a:r>
                    </a:p>
                  </a:txBody>
                  <a:tcPr marL="7125" marR="7125" marT="71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22.86%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(0.072)</a:t>
                      </a:r>
                    </a:p>
                  </a:txBody>
                  <a:tcPr marL="7125" marR="7125" marT="7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51.43%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(0.042)</a:t>
                      </a:r>
                    </a:p>
                  </a:txBody>
                  <a:tcPr marL="7125" marR="7125" marT="7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20.00%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(0.072)</a:t>
                      </a:r>
                    </a:p>
                  </a:txBody>
                  <a:tcPr marL="7125" marR="7125" marT="7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5.71%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(0.042)</a:t>
                      </a:r>
                    </a:p>
                  </a:txBody>
                  <a:tcPr marL="7125" marR="7125" marT="7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71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12%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7125" marR="7125" marT="7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14%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19771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20-40</a:t>
                      </a:r>
                      <a:r>
                        <a:rPr lang="ja-JP" alt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時間</a:t>
                      </a:r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(-)</a:t>
                      </a:r>
                    </a:p>
                  </a:txBody>
                  <a:tcPr marL="7125" marR="7125" marT="71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(-)</a:t>
                      </a:r>
                    </a:p>
                  </a:txBody>
                  <a:tcPr marL="7125" marR="7125" marT="7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20.00%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(0.200)</a:t>
                      </a:r>
                    </a:p>
                  </a:txBody>
                  <a:tcPr marL="7125" marR="7125" marT="7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80%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(0.200)</a:t>
                      </a:r>
                    </a:p>
                  </a:txBody>
                  <a:tcPr marL="7125" marR="7125" marT="7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(-)</a:t>
                      </a:r>
                    </a:p>
                  </a:txBody>
                  <a:tcPr marL="7125" marR="7125" marT="7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7125" marR="7125" marT="7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20-40</a:t>
                      </a:r>
                      <a:r>
                        <a:rPr lang="ja-JP" alt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時間</a:t>
                      </a:r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(-)</a:t>
                      </a:r>
                    </a:p>
                  </a:txBody>
                  <a:tcPr marL="7125" marR="7125" marT="71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2.08%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(0.072)</a:t>
                      </a:r>
                    </a:p>
                  </a:txBody>
                  <a:tcPr marL="7125" marR="7125" marT="7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21.88%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(0.086)</a:t>
                      </a:r>
                    </a:p>
                  </a:txBody>
                  <a:tcPr marL="7125" marR="7125" marT="7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63.54%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(0.069)</a:t>
                      </a:r>
                    </a:p>
                  </a:txBody>
                  <a:tcPr marL="7125" marR="7125" marT="7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12.50%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(0.030)</a:t>
                      </a:r>
                    </a:p>
                  </a:txBody>
                  <a:tcPr marL="7125" marR="7125" marT="7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71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41%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7125" marR="7125" marT="7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41%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19771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40</a:t>
                      </a:r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時間以上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(-)</a:t>
                      </a:r>
                    </a:p>
                  </a:txBody>
                  <a:tcPr marL="7125" marR="7125" marT="71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(-)</a:t>
                      </a:r>
                    </a:p>
                  </a:txBody>
                  <a:tcPr marL="7125" marR="7125" marT="7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25.00%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(0.250)</a:t>
                      </a:r>
                    </a:p>
                  </a:txBody>
                  <a:tcPr marL="7125" marR="7125" marT="7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25.00%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(0.250)</a:t>
                      </a:r>
                    </a:p>
                  </a:txBody>
                  <a:tcPr marL="7125" marR="7125" marT="7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50.00%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(0.289)</a:t>
                      </a:r>
                    </a:p>
                  </a:txBody>
                  <a:tcPr marL="7125" marR="7125" marT="7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7125" marR="7125" marT="7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40</a:t>
                      </a:r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時間以上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(-)</a:t>
                      </a:r>
                    </a:p>
                  </a:txBody>
                  <a:tcPr marL="7125" marR="7125" marT="71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1.25%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(0.015)</a:t>
                      </a:r>
                    </a:p>
                  </a:txBody>
                  <a:tcPr marL="7125" marR="7125" marT="7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6.25%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(0.042)</a:t>
                      </a:r>
                    </a:p>
                  </a:txBody>
                  <a:tcPr marL="7125" marR="7125" marT="7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26.25%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(0.072)</a:t>
                      </a:r>
                    </a:p>
                  </a:txBody>
                  <a:tcPr marL="7125" marR="7125" marT="7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66.25%</a:t>
                      </a:r>
                      <a:b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(0.086)</a:t>
                      </a:r>
                    </a:p>
                  </a:txBody>
                  <a:tcPr marL="7125" marR="7125" marT="7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71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21%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7125" marR="7125" marT="7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31%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9233890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18.</a:t>
            </a:r>
            <a:r>
              <a:rPr lang="ja-JP" altLang="en-US" dirty="0"/>
              <a:t>　労働時間　推移確率</a:t>
            </a:r>
            <a:r>
              <a:rPr lang="ja-JP" altLang="en-US" dirty="0" smtClean="0"/>
              <a:t>（</a:t>
            </a:r>
            <a:r>
              <a:rPr lang="en-US" altLang="ja-JP" dirty="0" smtClean="0"/>
              <a:t>70</a:t>
            </a:r>
            <a:r>
              <a:rPr lang="ja-JP" altLang="en-US" dirty="0" smtClean="0"/>
              <a:t>代）</a:t>
            </a:r>
            <a:endParaRPr kumimoji="1" lang="ja-JP" altLang="en-US" dirty="0"/>
          </a:p>
        </p:txBody>
      </p:sp>
      <p:graphicFrame>
        <p:nvGraphicFramePr>
          <p:cNvPr id="3" name="表 2"/>
          <p:cNvGraphicFramePr>
            <a:graphicFrameLocks noGrp="1"/>
          </p:cNvGraphicFramePr>
          <p:nvPr>
            <p:extLst/>
          </p:nvPr>
        </p:nvGraphicFramePr>
        <p:xfrm>
          <a:off x="1254000" y="1430222"/>
          <a:ext cx="9684000" cy="4466763"/>
        </p:xfrm>
        <a:graphic>
          <a:graphicData uri="http://schemas.openxmlformats.org/drawingml/2006/table">
            <a:tbl>
              <a:tblPr/>
              <a:tblGrid>
                <a:gridCol w="792000"/>
                <a:gridCol w="792000"/>
                <a:gridCol w="792000"/>
                <a:gridCol w="792000"/>
                <a:gridCol w="792000"/>
                <a:gridCol w="792000"/>
                <a:gridCol w="180000"/>
                <a:gridCol w="792000"/>
                <a:gridCol w="792000"/>
                <a:gridCol w="792000"/>
                <a:gridCol w="792000"/>
                <a:gridCol w="792000"/>
                <a:gridCol w="792000"/>
              </a:tblGrid>
              <a:tr h="164596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男性</a:t>
                      </a:r>
                      <a:r>
                        <a:rPr lang="ja-JP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（調布）</a:t>
                      </a:r>
                    </a:p>
                  </a:txBody>
                  <a:tcPr marL="8189" marR="8189" marT="81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8189" marR="8189" marT="81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男性</a:t>
                      </a:r>
                      <a:r>
                        <a:rPr lang="ja-JP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（調布以外）</a:t>
                      </a:r>
                    </a:p>
                  </a:txBody>
                  <a:tcPr marL="8189" marR="8189" marT="81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164596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8189" marR="8189" marT="8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8189" marR="8189" marT="818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2013</a:t>
                      </a:r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年</a:t>
                      </a:r>
                    </a:p>
                  </a:txBody>
                  <a:tcPr marL="8189" marR="8189" marT="8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8189" marR="8189" marT="8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8189" marR="8189" marT="8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8189" marR="8189" marT="818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2013</a:t>
                      </a:r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年</a:t>
                      </a:r>
                    </a:p>
                  </a:txBody>
                  <a:tcPr marL="8189" marR="8189" marT="8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164596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8189" marR="8189" marT="8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8189" marR="8189" marT="818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10</a:t>
                      </a:r>
                      <a:r>
                        <a:rPr lang="ja-JP" alt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時間以下</a:t>
                      </a:r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8189" marR="8189" marT="8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10-20</a:t>
                      </a:r>
                      <a:r>
                        <a:rPr lang="ja-JP" alt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時間</a:t>
                      </a:r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8189" marR="8189" marT="8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20-40</a:t>
                      </a:r>
                      <a:r>
                        <a:rPr lang="ja-JP" alt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時間</a:t>
                      </a:r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8189" marR="8189" marT="8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40</a:t>
                      </a:r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時間以上</a:t>
                      </a:r>
                    </a:p>
                  </a:txBody>
                  <a:tcPr marL="8189" marR="8189" marT="8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8189" marR="8189" marT="8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8189" marR="8189" marT="8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8189" marR="8189" marT="818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10</a:t>
                      </a:r>
                      <a:r>
                        <a:rPr lang="ja-JP" alt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時間以下</a:t>
                      </a:r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8189" marR="8189" marT="8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10-20</a:t>
                      </a:r>
                      <a:r>
                        <a:rPr lang="ja-JP" alt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時間</a:t>
                      </a:r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8189" marR="8189" marT="8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20-40</a:t>
                      </a:r>
                      <a:r>
                        <a:rPr lang="ja-JP" alt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時間</a:t>
                      </a:r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8189" marR="8189" marT="8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40</a:t>
                      </a:r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時間以上</a:t>
                      </a:r>
                    </a:p>
                  </a:txBody>
                  <a:tcPr marL="8189" marR="8189" marT="8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596"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2011</a:t>
                      </a:r>
                      <a:r>
                        <a:rPr lang="ja-JP" alt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年</a:t>
                      </a:r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8189" marR="8189" marT="8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10</a:t>
                      </a:r>
                      <a:r>
                        <a:rPr lang="ja-JP" alt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時間以下</a:t>
                      </a:r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50.00%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(0.500)</a:t>
                      </a:r>
                    </a:p>
                  </a:txBody>
                  <a:tcPr marL="8189" marR="8189" marT="8189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(-)</a:t>
                      </a:r>
                    </a:p>
                  </a:txBody>
                  <a:tcPr marL="8189" marR="8189" marT="8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50.00%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(0.500)</a:t>
                      </a:r>
                    </a:p>
                  </a:txBody>
                  <a:tcPr marL="8189" marR="8189" marT="8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(-)</a:t>
                      </a:r>
                    </a:p>
                  </a:txBody>
                  <a:tcPr marL="8189" marR="8189" marT="8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8189" marR="8189" marT="8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2011</a:t>
                      </a:r>
                      <a:r>
                        <a:rPr lang="ja-JP" alt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年</a:t>
                      </a:r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8189" marR="8189" marT="8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10</a:t>
                      </a:r>
                      <a:r>
                        <a:rPr lang="ja-JP" alt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時間以下</a:t>
                      </a:r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30.00%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(0.153)</a:t>
                      </a:r>
                    </a:p>
                  </a:txBody>
                  <a:tcPr marL="8189" marR="8189" marT="8189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10.00%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(0.100)</a:t>
                      </a:r>
                    </a:p>
                  </a:txBody>
                  <a:tcPr marL="8189" marR="8189" marT="8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40.00%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(0.163)</a:t>
                      </a:r>
                    </a:p>
                  </a:txBody>
                  <a:tcPr marL="8189" marR="8189" marT="8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20.00%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(0.133)</a:t>
                      </a:r>
                    </a:p>
                  </a:txBody>
                  <a:tcPr marL="8189" marR="8189" marT="8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596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8189" marR="8189" marT="8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1%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164596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10-20</a:t>
                      </a:r>
                      <a:r>
                        <a:rPr lang="ja-JP" alt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時間</a:t>
                      </a:r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(-)</a:t>
                      </a:r>
                    </a:p>
                  </a:txBody>
                  <a:tcPr marL="8189" marR="8189" marT="8189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(-)</a:t>
                      </a:r>
                    </a:p>
                  </a:txBody>
                  <a:tcPr marL="8189" marR="8189" marT="8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(-)</a:t>
                      </a:r>
                    </a:p>
                  </a:txBody>
                  <a:tcPr marL="8189" marR="8189" marT="8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100%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(-)</a:t>
                      </a:r>
                    </a:p>
                  </a:txBody>
                  <a:tcPr marL="8189" marR="8189" marT="8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8189" marR="8189" marT="8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10-20</a:t>
                      </a:r>
                      <a:r>
                        <a:rPr lang="ja-JP" alt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時間</a:t>
                      </a:r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23.53%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(0.106)</a:t>
                      </a:r>
                    </a:p>
                  </a:txBody>
                  <a:tcPr marL="8189" marR="8189" marT="8189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41.18%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(0.123)</a:t>
                      </a:r>
                    </a:p>
                  </a:txBody>
                  <a:tcPr marL="8189" marR="8189" marT="8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11.76%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(0.081)</a:t>
                      </a:r>
                    </a:p>
                  </a:txBody>
                  <a:tcPr marL="8189" marR="8189" marT="8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23.53%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(0.106)</a:t>
                      </a:r>
                    </a:p>
                  </a:txBody>
                  <a:tcPr marL="8189" marR="8189" marT="8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596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29%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8189" marR="8189" marT="8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8%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164596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20-40</a:t>
                      </a:r>
                      <a:r>
                        <a:rPr lang="ja-JP" alt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時間</a:t>
                      </a:r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(-)</a:t>
                      </a:r>
                    </a:p>
                  </a:txBody>
                  <a:tcPr marL="8189" marR="8189" marT="8189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66.67%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(0.333)</a:t>
                      </a:r>
                    </a:p>
                  </a:txBody>
                  <a:tcPr marL="8189" marR="8189" marT="8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33.33%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(0.333)</a:t>
                      </a:r>
                    </a:p>
                  </a:txBody>
                  <a:tcPr marL="8189" marR="8189" marT="8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(-)</a:t>
                      </a:r>
                    </a:p>
                  </a:txBody>
                  <a:tcPr marL="8189" marR="8189" marT="8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8189" marR="8189" marT="8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20-40</a:t>
                      </a:r>
                      <a:r>
                        <a:rPr lang="ja-JP" alt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時間</a:t>
                      </a:r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12.50%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(0.069)</a:t>
                      </a:r>
                    </a:p>
                  </a:txBody>
                  <a:tcPr marL="8189" marR="8189" marT="8189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12.50%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(0.069)</a:t>
                      </a:r>
                    </a:p>
                  </a:txBody>
                  <a:tcPr marL="8189" marR="8189" marT="8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54.17%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(0.104)</a:t>
                      </a:r>
                    </a:p>
                  </a:txBody>
                  <a:tcPr marL="8189" marR="8189" marT="8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20.83%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(0.085)</a:t>
                      </a:r>
                    </a:p>
                  </a:txBody>
                  <a:tcPr marL="8189" marR="8189" marT="8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596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25%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8189" marR="8189" marT="8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31%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164596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40</a:t>
                      </a:r>
                      <a:r>
                        <a:rPr lang="ja-JP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時間以上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(-)</a:t>
                      </a:r>
                    </a:p>
                  </a:txBody>
                  <a:tcPr marL="8189" marR="8189" marT="8189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(-)</a:t>
                      </a:r>
                    </a:p>
                  </a:txBody>
                  <a:tcPr marL="8189" marR="8189" marT="8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25.00%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(0.164)</a:t>
                      </a:r>
                    </a:p>
                  </a:txBody>
                  <a:tcPr marL="8189" marR="8189" marT="8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75.00%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(0.164)</a:t>
                      </a:r>
                    </a:p>
                  </a:txBody>
                  <a:tcPr marL="8189" marR="8189" marT="8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8189" marR="8189" marT="8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40</a:t>
                      </a:r>
                      <a:r>
                        <a:rPr lang="ja-JP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時間以上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7.14%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(0.035)</a:t>
                      </a:r>
                    </a:p>
                  </a:txBody>
                  <a:tcPr marL="8189" marR="8189" marT="8189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3.57%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(0.025)</a:t>
                      </a:r>
                    </a:p>
                  </a:txBody>
                  <a:tcPr marL="8189" marR="8189" marT="8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19.64%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(0.054)</a:t>
                      </a:r>
                    </a:p>
                  </a:txBody>
                  <a:tcPr marL="8189" marR="8189" marT="8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69.64%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(0.062)</a:t>
                      </a:r>
                    </a:p>
                  </a:txBody>
                  <a:tcPr marL="8189" marR="8189" marT="8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596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42%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8189" marR="8189" marT="8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44%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164596"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8189" marR="8189" marT="818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8189" marR="8189" marT="818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8189" marR="8189" marT="818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8189" marR="8189" marT="818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8189" marR="8189" marT="818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8189" marR="8189" marT="818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8189" marR="8189" marT="81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8189" marR="8189" marT="818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8189" marR="8189" marT="818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8189" marR="8189" marT="818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8189" marR="8189" marT="818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8189" marR="8189" marT="818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8189" marR="8189" marT="818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64596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女性</a:t>
                      </a:r>
                      <a:r>
                        <a:rPr lang="ja-JP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（調布）</a:t>
                      </a:r>
                    </a:p>
                  </a:txBody>
                  <a:tcPr marL="8189" marR="8189" marT="81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ja-JP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189" marR="8189" marT="81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ja-JP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189" marR="8189" marT="81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8189" marR="8189" marT="81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女性</a:t>
                      </a:r>
                      <a:r>
                        <a:rPr lang="ja-JP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（調布以外）</a:t>
                      </a:r>
                    </a:p>
                  </a:txBody>
                  <a:tcPr marL="8189" marR="8189" marT="81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164596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8189" marR="8189" marT="8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8189" marR="8189" marT="818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2013</a:t>
                      </a:r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年</a:t>
                      </a:r>
                    </a:p>
                  </a:txBody>
                  <a:tcPr marL="8189" marR="8189" marT="8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8189" marR="8189" marT="8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8189" marR="8189" marT="8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8189" marR="8189" marT="818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2013</a:t>
                      </a:r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年</a:t>
                      </a:r>
                    </a:p>
                  </a:txBody>
                  <a:tcPr marL="8189" marR="8189" marT="8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164596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8189" marR="8189" marT="8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8189" marR="8189" marT="818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10</a:t>
                      </a:r>
                      <a:r>
                        <a:rPr lang="ja-JP" alt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時間以下</a:t>
                      </a:r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8189" marR="8189" marT="8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10-20</a:t>
                      </a:r>
                      <a:r>
                        <a:rPr lang="ja-JP" alt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時間</a:t>
                      </a:r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8189" marR="8189" marT="8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20-40</a:t>
                      </a:r>
                      <a:r>
                        <a:rPr lang="ja-JP" alt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時間</a:t>
                      </a:r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8189" marR="8189" marT="8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40</a:t>
                      </a:r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時間以上</a:t>
                      </a:r>
                    </a:p>
                  </a:txBody>
                  <a:tcPr marL="8189" marR="8189" marT="8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8189" marR="8189" marT="8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8189" marR="8189" marT="8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8189" marR="8189" marT="818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10</a:t>
                      </a:r>
                      <a:r>
                        <a:rPr lang="ja-JP" alt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時間以下</a:t>
                      </a:r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8189" marR="8189" marT="8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10-20</a:t>
                      </a:r>
                      <a:r>
                        <a:rPr lang="ja-JP" alt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時間</a:t>
                      </a:r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8189" marR="8189" marT="8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20-40</a:t>
                      </a:r>
                      <a:r>
                        <a:rPr lang="ja-JP" alt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時間</a:t>
                      </a:r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8189" marR="8189" marT="8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40</a:t>
                      </a:r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時間以上</a:t>
                      </a:r>
                    </a:p>
                  </a:txBody>
                  <a:tcPr marL="8189" marR="8189" marT="8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596"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2011</a:t>
                      </a:r>
                      <a:r>
                        <a:rPr lang="ja-JP" alt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年</a:t>
                      </a:r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8189" marR="8189" marT="8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10</a:t>
                      </a:r>
                      <a:r>
                        <a:rPr lang="ja-JP" alt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時間以下</a:t>
                      </a:r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(-)</a:t>
                      </a:r>
                    </a:p>
                  </a:txBody>
                  <a:tcPr marL="8189" marR="8189" marT="8189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0%</a:t>
                      </a:r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/>
                      </a:r>
                      <a:b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(-)</a:t>
                      </a:r>
                    </a:p>
                  </a:txBody>
                  <a:tcPr marL="8189" marR="8189" marT="8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(-)</a:t>
                      </a:r>
                    </a:p>
                  </a:txBody>
                  <a:tcPr marL="8189" marR="8189" marT="8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100%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(-)</a:t>
                      </a:r>
                    </a:p>
                  </a:txBody>
                  <a:tcPr marL="8189" marR="8189" marT="8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8189" marR="8189" marT="8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2011</a:t>
                      </a:r>
                      <a:r>
                        <a:rPr lang="ja-JP" alt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年</a:t>
                      </a:r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8189" marR="8189" marT="8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10</a:t>
                      </a:r>
                      <a:r>
                        <a:rPr lang="ja-JP" alt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時間以下</a:t>
                      </a:r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60.00%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(0.163)</a:t>
                      </a:r>
                    </a:p>
                  </a:txBody>
                  <a:tcPr marL="8189" marR="8189" marT="8189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10.00%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(0.100)</a:t>
                      </a:r>
                    </a:p>
                  </a:txBody>
                  <a:tcPr marL="8189" marR="8189" marT="8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20.00%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(0.133)</a:t>
                      </a:r>
                    </a:p>
                  </a:txBody>
                  <a:tcPr marL="8189" marR="8189" marT="8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10.00%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(0.100)</a:t>
                      </a:r>
                    </a:p>
                  </a:txBody>
                  <a:tcPr marL="8189" marR="8189" marT="8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596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8189" marR="8189" marT="8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164596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10-20</a:t>
                      </a:r>
                      <a:r>
                        <a:rPr lang="ja-JP" alt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時間</a:t>
                      </a:r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100%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(-)</a:t>
                      </a:r>
                    </a:p>
                  </a:txBody>
                  <a:tcPr marL="8189" marR="8189" marT="8189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(-)</a:t>
                      </a:r>
                    </a:p>
                  </a:txBody>
                  <a:tcPr marL="8189" marR="8189" marT="8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(-)</a:t>
                      </a:r>
                    </a:p>
                  </a:txBody>
                  <a:tcPr marL="8189" marR="8189" marT="8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(-)</a:t>
                      </a:r>
                    </a:p>
                  </a:txBody>
                  <a:tcPr marL="8189" marR="8189" marT="8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8189" marR="8189" marT="8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10-20</a:t>
                      </a:r>
                      <a:r>
                        <a:rPr lang="ja-JP" alt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時間</a:t>
                      </a:r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16.67%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(0.112)</a:t>
                      </a:r>
                    </a:p>
                  </a:txBody>
                  <a:tcPr marL="8189" marR="8189" marT="8189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50.00%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(0.151)</a:t>
                      </a:r>
                    </a:p>
                  </a:txBody>
                  <a:tcPr marL="8189" marR="8189" marT="8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25.00%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(0.131)</a:t>
                      </a:r>
                    </a:p>
                  </a:txBody>
                  <a:tcPr marL="8189" marR="8189" marT="8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8.33%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(0.083)</a:t>
                      </a:r>
                    </a:p>
                  </a:txBody>
                  <a:tcPr marL="8189" marR="8189" marT="8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596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22%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8189" marR="8189" marT="8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25%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164596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20-40</a:t>
                      </a:r>
                      <a:r>
                        <a:rPr lang="ja-JP" alt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時間</a:t>
                      </a:r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(-)</a:t>
                      </a:r>
                    </a:p>
                  </a:txBody>
                  <a:tcPr marL="8189" marR="8189" marT="8189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(-)</a:t>
                      </a:r>
                    </a:p>
                  </a:txBody>
                  <a:tcPr marL="8189" marR="8189" marT="8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(-)</a:t>
                      </a:r>
                    </a:p>
                  </a:txBody>
                  <a:tcPr marL="8189" marR="8189" marT="8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(-)</a:t>
                      </a:r>
                    </a:p>
                  </a:txBody>
                  <a:tcPr marL="8189" marR="8189" marT="8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8189" marR="8189" marT="8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20-40</a:t>
                      </a:r>
                      <a:r>
                        <a:rPr lang="ja-JP" alt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時間</a:t>
                      </a:r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18.18%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(0.018)</a:t>
                      </a:r>
                    </a:p>
                  </a:txBody>
                  <a:tcPr marL="8189" marR="8189" marT="8189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9.09%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(0.084)</a:t>
                      </a:r>
                    </a:p>
                  </a:txBody>
                  <a:tcPr marL="8189" marR="8189" marT="8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59.09%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(0.107)</a:t>
                      </a:r>
                    </a:p>
                  </a:txBody>
                  <a:tcPr marL="8189" marR="8189" marT="8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13.64%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(0.075)</a:t>
                      </a:r>
                    </a:p>
                  </a:txBody>
                  <a:tcPr marL="8189" marR="8189" marT="8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596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22%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8189" marR="8189" marT="8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30%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164596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40</a:t>
                      </a:r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時間以上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100%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(-)</a:t>
                      </a:r>
                    </a:p>
                  </a:txBody>
                  <a:tcPr marL="8189" marR="8189" marT="8189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(-)</a:t>
                      </a:r>
                    </a:p>
                  </a:txBody>
                  <a:tcPr marL="8189" marR="8189" marT="8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(-)</a:t>
                      </a:r>
                    </a:p>
                  </a:txBody>
                  <a:tcPr marL="8189" marR="8189" marT="8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(-)</a:t>
                      </a:r>
                    </a:p>
                  </a:txBody>
                  <a:tcPr marL="8189" marR="8189" marT="8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8189" marR="8189" marT="8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40</a:t>
                      </a:r>
                      <a:r>
                        <a:rPr lang="ja-JP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時間以上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9.09%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(0.063)</a:t>
                      </a:r>
                    </a:p>
                  </a:txBody>
                  <a:tcPr marL="8189" marR="8189" marT="8189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22.73%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(0.091)</a:t>
                      </a:r>
                    </a:p>
                  </a:txBody>
                  <a:tcPr marL="8189" marR="8189" marT="8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13.64%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(0.075)</a:t>
                      </a:r>
                    </a:p>
                  </a:txBody>
                  <a:tcPr marL="8189" marR="8189" marT="8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54.55%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(0.109)</a:t>
                      </a:r>
                    </a:p>
                  </a:txBody>
                  <a:tcPr marL="8189" marR="8189" marT="8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596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33%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8189" marR="8189" marT="8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26%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341845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altLang="ja-JP" dirty="0" smtClean="0"/>
              <a:t>18. </a:t>
            </a:r>
            <a:r>
              <a:rPr lang="ja-JP" altLang="en-US" dirty="0" smtClean="0"/>
              <a:t>初期労働時間への要因</a:t>
            </a:r>
            <a:endParaRPr kumimoji="1" lang="ja-JP" altLang="en-US" dirty="0"/>
          </a:p>
        </p:txBody>
      </p:sp>
      <p:graphicFrame>
        <p:nvGraphicFramePr>
          <p:cNvPr id="9" name="コンテンツ プレースホルダー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111261"/>
              </p:ext>
            </p:extLst>
          </p:nvPr>
        </p:nvGraphicFramePr>
        <p:xfrm>
          <a:off x="2171927" y="1325563"/>
          <a:ext cx="8330974" cy="5227630"/>
        </p:xfrm>
        <a:graphic>
          <a:graphicData uri="http://schemas.openxmlformats.org/drawingml/2006/table">
            <a:tbl>
              <a:tblPr/>
              <a:tblGrid>
                <a:gridCol w="2667846"/>
                <a:gridCol w="1415782"/>
                <a:gridCol w="1415782"/>
                <a:gridCol w="1415782"/>
                <a:gridCol w="1415782"/>
              </a:tblGrid>
              <a:tr h="328560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(1)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(2)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(3)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(4)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8560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10</a:t>
                      </a:r>
                      <a:r>
                        <a:rPr lang="ja-JP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都市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328560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50-64</a:t>
                      </a:r>
                      <a:r>
                        <a:rPr lang="ja-JP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歳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65</a:t>
                      </a:r>
                      <a:r>
                        <a:rPr lang="ja-JP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歳以上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328560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男性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女性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男性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女性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560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高卒より上ダミー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-0.017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0.051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0.032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0.003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28560">
                <a:tc>
                  <a:txBody>
                    <a:bodyPr/>
                    <a:lstStyle/>
                    <a:p>
                      <a:pPr algn="l" fontAlgn="b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(0.033)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(0.057)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(0.042)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(0.054)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8560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年齢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-0.005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0.004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-0.039***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-0.011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8560">
                <a:tc>
                  <a:txBody>
                    <a:bodyPr/>
                    <a:lstStyle/>
                    <a:p>
                      <a:pPr algn="l" fontAlgn="b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(0.007)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(0.013)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(0.006)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(0.009)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8560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企業規模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0.000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0.000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-0.000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0.000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8560">
                <a:tc>
                  <a:txBody>
                    <a:bodyPr/>
                    <a:lstStyle/>
                    <a:p>
                      <a:pPr algn="l" fontAlgn="b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(0.000)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(0.000)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(0.000)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(0.000)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8560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ADL</a:t>
                      </a:r>
                      <a:r>
                        <a:rPr lang="ja-JP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に問題がある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-0.061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-0.103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-0.447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8560">
                <a:tc>
                  <a:txBody>
                    <a:bodyPr/>
                    <a:lstStyle/>
                    <a:p>
                      <a:pPr algn="l" fontAlgn="b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(0.086)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(0.207)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(0.368)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8560"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log 所得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0.027***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0.012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0.014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0.048**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8560">
                <a:tc>
                  <a:txBody>
                    <a:bodyPr/>
                    <a:lstStyle/>
                    <a:p>
                      <a:pPr algn="l" fontAlgn="b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(0.010)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(0.014)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(0.029)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(0.019)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8560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観測値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366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245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531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272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923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PGothic" charset="-128"/>
                          <a:ea typeface="MS PGothic" charset="-128"/>
                          <a:cs typeface="MS PGothic" charset="-128"/>
                        </a:rPr>
                        <a:t>* </a:t>
                      </a:r>
                      <a:r>
                        <a:rPr lang="en-US" altLang="ja-JP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PGothic" charset="-128"/>
                          <a:ea typeface="MS PGothic" charset="-128"/>
                          <a:cs typeface="MS PGothic" charset="-128"/>
                        </a:rPr>
                        <a:t>p&lt;.1, </a:t>
                      </a:r>
                      <a:r>
                        <a:rPr lang="ja-JP" alt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PGothic" charset="-128"/>
                          <a:ea typeface="MS PGothic" charset="-128"/>
                          <a:cs typeface="MS PGothic" charset="-128"/>
                        </a:rPr>
                        <a:t>** </a:t>
                      </a:r>
                      <a:r>
                        <a:rPr lang="en-US" altLang="ja-JP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PGothic" charset="-128"/>
                          <a:ea typeface="MS PGothic" charset="-128"/>
                          <a:cs typeface="MS PGothic" charset="-128"/>
                        </a:rPr>
                        <a:t>p&lt;.05, </a:t>
                      </a:r>
                      <a:r>
                        <a:rPr lang="ja-JP" alt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PGothic" charset="-128"/>
                          <a:ea typeface="MS PGothic" charset="-128"/>
                          <a:cs typeface="MS PGothic" charset="-128"/>
                        </a:rPr>
                        <a:t>*** </a:t>
                      </a:r>
                      <a:r>
                        <a:rPr lang="en-US" altLang="ja-JP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PGothic" charset="-128"/>
                          <a:ea typeface="MS PGothic" charset="-128"/>
                          <a:cs typeface="MS PGothic" charset="-128"/>
                        </a:rPr>
                        <a:t>p&lt;.01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altLang="ja-JP" sz="1200" b="1" i="0" u="none" strike="noStrike">
                        <a:solidFill>
                          <a:srgbClr val="000000"/>
                        </a:solidFill>
                        <a:effectLst/>
                        <a:latin typeface="MS PGothic" charset="-128"/>
                        <a:ea typeface="MS PGothic" charset="-128"/>
                        <a:cs typeface="MS PGothic" charset="-128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altLang="ja-JP" sz="1200" b="1" i="0" u="none" strike="noStrike">
                        <a:solidFill>
                          <a:srgbClr val="000000"/>
                        </a:solidFill>
                        <a:effectLst/>
                        <a:latin typeface="MS PGothic" charset="-128"/>
                        <a:ea typeface="MS PGothic" charset="-128"/>
                        <a:cs typeface="MS PGothic" charset="-128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altLang="ja-JP" sz="1200" b="1" i="0" u="none" strike="noStrike">
                        <a:solidFill>
                          <a:srgbClr val="000000"/>
                        </a:solidFill>
                        <a:effectLst/>
                        <a:latin typeface="MS PGothic" charset="-128"/>
                        <a:ea typeface="MS PGothic" charset="-128"/>
                        <a:cs typeface="MS PGothic" charset="-128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altLang="ja-JP" sz="1200" b="1" i="0" u="none" strike="noStrike" dirty="0">
                        <a:solidFill>
                          <a:srgbClr val="000000"/>
                        </a:solidFill>
                        <a:effectLst/>
                        <a:latin typeface="MS PGothic" charset="-128"/>
                        <a:ea typeface="MS PGothic" charset="-128"/>
                        <a:cs typeface="MS PGothic" charset="-128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5390008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en-US" altLang="ja-JP" dirty="0" smtClean="0"/>
              <a:t>19. </a:t>
            </a:r>
            <a:r>
              <a:rPr lang="ja-JP" altLang="en-US" dirty="0" smtClean="0"/>
              <a:t>引退している人の割合</a:t>
            </a:r>
            <a:endParaRPr kumimoji="1" lang="ja-JP" altLang="en-US" dirty="0"/>
          </a:p>
        </p:txBody>
      </p:sp>
      <p:graphicFrame>
        <p:nvGraphicFramePr>
          <p:cNvPr id="6" name="コンテンツ プレースホルダー 5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690689"/>
          <a:ext cx="10515600" cy="4125320"/>
        </p:xfrm>
        <a:graphic>
          <a:graphicData uri="http://schemas.openxmlformats.org/drawingml/2006/table">
            <a:tbl>
              <a:tblPr/>
              <a:tblGrid>
                <a:gridCol w="2103120"/>
                <a:gridCol w="2103120"/>
                <a:gridCol w="2103120"/>
                <a:gridCol w="2103120"/>
                <a:gridCol w="2103120"/>
              </a:tblGrid>
              <a:tr h="825064">
                <a:tc>
                  <a:txBody>
                    <a:bodyPr/>
                    <a:lstStyle/>
                    <a:p>
                      <a:pPr algn="l" fontAlgn="b"/>
                      <a:endParaRPr lang="ja-JP" alt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ja-JP" alt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男性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ja-JP" alt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女性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825064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調布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調布以外都市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調布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調布以外都市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5064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ja-JP" sz="24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50</a:t>
                      </a:r>
                      <a:r>
                        <a:rPr lang="ja-JP" alt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代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24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3.9%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24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2.9%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24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18.4%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24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24.5%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825064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ja-JP" sz="24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60</a:t>
                      </a:r>
                      <a:r>
                        <a:rPr lang="ja-JP" alt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代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24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30.6%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24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24.4%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24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39.7%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24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47.3%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25064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ja-JP" sz="24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70</a:t>
                      </a:r>
                      <a:r>
                        <a:rPr lang="ja-JP" alt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代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24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54.4%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24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63.9%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24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74.6%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74.6%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7294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kumimoji="1" lang="en-US" altLang="ja-JP" dirty="0" smtClean="0"/>
              <a:t>19.</a:t>
            </a:r>
            <a:r>
              <a:rPr kumimoji="1" lang="ja-JP" altLang="en-US" dirty="0" smtClean="0"/>
              <a:t>　引退に対する要因</a:t>
            </a:r>
            <a:endParaRPr kumimoji="1" lang="ja-JP" altLang="en-US" dirty="0"/>
          </a:p>
        </p:txBody>
      </p:sp>
      <p:graphicFrame>
        <p:nvGraphicFramePr>
          <p:cNvPr id="8" name="コンテンツ プレースホルダー 7"/>
          <p:cNvGraphicFramePr>
            <a:graphicFrameLocks noGrp="1"/>
          </p:cNvGraphicFramePr>
          <p:nvPr>
            <p:ph idx="1"/>
            <p:extLst/>
          </p:nvPr>
        </p:nvGraphicFramePr>
        <p:xfrm>
          <a:off x="838196" y="1325569"/>
          <a:ext cx="10515603" cy="5109000"/>
        </p:xfrm>
        <a:graphic>
          <a:graphicData uri="http://schemas.openxmlformats.org/drawingml/2006/table">
            <a:tbl>
              <a:tblPr/>
              <a:tblGrid>
                <a:gridCol w="2258115"/>
                <a:gridCol w="1376248"/>
                <a:gridCol w="1376248"/>
                <a:gridCol w="1376248"/>
                <a:gridCol w="1376248"/>
                <a:gridCol w="1376248"/>
                <a:gridCol w="1376248"/>
              </a:tblGrid>
              <a:tr h="196500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(1)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(2)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(3)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(4)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(5)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(6)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6500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10</a:t>
                      </a:r>
                      <a:r>
                        <a:rPr lang="ja-JP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都市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196500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50</a:t>
                      </a:r>
                      <a:r>
                        <a:rPr lang="ja-JP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代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60</a:t>
                      </a:r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代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70</a:t>
                      </a:r>
                      <a:r>
                        <a:rPr lang="ja-JP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代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196500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男性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女性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男性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女性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男性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女性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500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年齢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0.008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0.021**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0.006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0.008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0.015*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0.017***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6500">
                <a:tc>
                  <a:txBody>
                    <a:bodyPr/>
                    <a:lstStyle/>
                    <a:p>
                      <a:pPr algn="l" fontAlgn="b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(0.014)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(0.010)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(0.006)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(0.007)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(0.008)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(0.005)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6500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年齢≧</a:t>
                      </a: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65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0.085**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0.006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6500">
                <a:tc>
                  <a:txBody>
                    <a:bodyPr/>
                    <a:lstStyle/>
                    <a:p>
                      <a:pPr algn="l" fontAlgn="b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(0.034)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(0.037)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6500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高卒より上ダミー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-0.016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0.033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0.016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-0.001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-0.014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0.066**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6500">
                <a:tc>
                  <a:txBody>
                    <a:bodyPr/>
                    <a:lstStyle/>
                    <a:p>
                      <a:pPr algn="l" fontAlgn="b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(0.026)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(0.030)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(0.020)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(0.022)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(0.055)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(0.032)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6500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働いている</a:t>
                      </a: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(54</a:t>
                      </a:r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歳</a:t>
                      </a: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-0.096**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-0.455***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-0.137***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-0.481***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-0.177***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-0.407***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6500">
                <a:tc>
                  <a:txBody>
                    <a:bodyPr/>
                    <a:lstStyle/>
                    <a:p>
                      <a:pPr algn="l" fontAlgn="b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(0.045)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(0.025)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(0.027)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(0.013)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(0.061)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(0.022)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6500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自営業</a:t>
                      </a: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(54</a:t>
                      </a:r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歳</a:t>
                      </a: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-0.242***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-0.047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-0.247***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-0.071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6500">
                <a:tc>
                  <a:txBody>
                    <a:bodyPr/>
                    <a:lstStyle/>
                    <a:p>
                      <a:pPr algn="l" fontAlgn="b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(0.036)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(0.047)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(0.039)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(0.051)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6500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企業規模</a:t>
                      </a: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</a:t>
                      </a:r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５４歳</a:t>
                      </a: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-0.000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-0.000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0.000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-0.000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-0.000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-0.000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6500">
                <a:tc>
                  <a:txBody>
                    <a:bodyPr/>
                    <a:lstStyle/>
                    <a:p>
                      <a:pPr algn="l" fontAlgn="b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(0.000)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(0.000)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(0.000)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(0.000)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(0.000)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(0.000)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6500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ADL</a:t>
                      </a:r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に問題あり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-0.119**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-0.047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-0.201***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0.009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-0.169***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6500">
                <a:tc>
                  <a:txBody>
                    <a:bodyPr/>
                    <a:lstStyle/>
                    <a:p>
                      <a:pPr algn="l" fontAlgn="b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(0.057)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(0.065)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(0.048)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(0.090)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(0.038)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6500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IADL</a:t>
                      </a:r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に問題あり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0.094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-0.028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-0.131***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0.048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-0.151***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6500">
                <a:tc>
                  <a:txBody>
                    <a:bodyPr/>
                    <a:lstStyle/>
                    <a:p>
                      <a:pPr algn="l" fontAlgn="b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(0.061)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(0.036)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(0.039)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(0.055)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(0.030)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6500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慢性疾患あり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0.000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0.011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-0.015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0.009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-0.004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0.026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6500">
                <a:tc>
                  <a:txBody>
                    <a:bodyPr/>
                    <a:lstStyle/>
                    <a:p>
                      <a:pPr algn="l" fontAlgn="b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(0.022)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(0.027)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(0.018)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(0.019)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(0.040)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(0.022)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6500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その他の疾患あり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-0.040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0.000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0.028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-0.016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-0.022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6500">
                <a:tc>
                  <a:txBody>
                    <a:bodyPr/>
                    <a:lstStyle/>
                    <a:p>
                      <a:pPr algn="l" fontAlgn="b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(0.029)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(0.020)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(0.020)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(0.040)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(0.023)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6500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観測値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198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438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1306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1417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486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1056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650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PGothic" charset="-128"/>
                          <a:ea typeface="MS PGothic" charset="-128"/>
                          <a:cs typeface="MS PGothic" charset="-128"/>
                        </a:rPr>
                        <a:t>* </a:t>
                      </a:r>
                      <a:r>
                        <a:rPr lang="en-US" altLang="ja-JP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PGothic" charset="-128"/>
                          <a:ea typeface="MS PGothic" charset="-128"/>
                          <a:cs typeface="MS PGothic" charset="-128"/>
                        </a:rPr>
                        <a:t>p&lt;.1, </a:t>
                      </a:r>
                      <a:r>
                        <a:rPr lang="ja-JP" alt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PGothic" charset="-128"/>
                          <a:ea typeface="MS PGothic" charset="-128"/>
                          <a:cs typeface="MS PGothic" charset="-128"/>
                        </a:rPr>
                        <a:t>** </a:t>
                      </a:r>
                      <a:r>
                        <a:rPr lang="en-US" altLang="ja-JP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PGothic" charset="-128"/>
                          <a:ea typeface="MS PGothic" charset="-128"/>
                          <a:cs typeface="MS PGothic" charset="-128"/>
                        </a:rPr>
                        <a:t>p&lt;.05, </a:t>
                      </a:r>
                      <a:r>
                        <a:rPr lang="ja-JP" alt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PGothic" charset="-128"/>
                          <a:ea typeface="MS PGothic" charset="-128"/>
                          <a:cs typeface="MS PGothic" charset="-128"/>
                        </a:rPr>
                        <a:t>*** </a:t>
                      </a:r>
                      <a:r>
                        <a:rPr lang="en-US" altLang="ja-JP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PGothic" charset="-128"/>
                          <a:ea typeface="MS PGothic" charset="-128"/>
                          <a:cs typeface="MS PGothic" charset="-128"/>
                        </a:rPr>
                        <a:t>p&lt;.01</a:t>
                      </a:r>
                    </a:p>
                  </a:txBody>
                  <a:tcPr marL="11302" marR="11302" marT="1130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altLang="ja-JP" sz="1200" b="1" i="0" u="none" strike="noStrike">
                        <a:solidFill>
                          <a:srgbClr val="000000"/>
                        </a:solidFill>
                        <a:effectLst/>
                        <a:latin typeface="MS PGothic" charset="-128"/>
                        <a:ea typeface="MS PGothic" charset="-128"/>
                        <a:cs typeface="MS PGothic" charset="-128"/>
                      </a:endParaRPr>
                    </a:p>
                  </a:txBody>
                  <a:tcPr marL="11302" marR="11302" marT="11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altLang="ja-JP" sz="1200" b="1" i="0" u="none" strike="noStrike">
                        <a:solidFill>
                          <a:srgbClr val="000000"/>
                        </a:solidFill>
                        <a:effectLst/>
                        <a:latin typeface="MS PGothic" charset="-128"/>
                        <a:ea typeface="MS PGothic" charset="-128"/>
                        <a:cs typeface="MS PGothic" charset="-128"/>
                      </a:endParaRPr>
                    </a:p>
                  </a:txBody>
                  <a:tcPr marL="11302" marR="11302" marT="113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altLang="ja-JP" sz="1200" b="1" i="0" u="none" strike="noStrike">
                        <a:solidFill>
                          <a:srgbClr val="000000"/>
                        </a:solidFill>
                        <a:effectLst/>
                        <a:latin typeface="MS PGothic" charset="-128"/>
                        <a:ea typeface="MS PGothic" charset="-128"/>
                        <a:cs typeface="MS PGothic" charset="-128"/>
                      </a:endParaRPr>
                    </a:p>
                  </a:txBody>
                  <a:tcPr marL="11302" marR="11302" marT="113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altLang="ja-JP" sz="1200" b="1" i="0" u="none" strike="noStrike">
                        <a:solidFill>
                          <a:srgbClr val="000000"/>
                        </a:solidFill>
                        <a:effectLst/>
                        <a:latin typeface="MS PGothic" charset="-128"/>
                        <a:ea typeface="MS PGothic" charset="-128"/>
                        <a:cs typeface="MS PGothic" charset="-128"/>
                      </a:endParaRPr>
                    </a:p>
                  </a:txBody>
                  <a:tcPr marL="11302" marR="11302" marT="113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altLang="ja-JP" sz="1200" b="1" i="0" u="none" strike="noStrike">
                        <a:solidFill>
                          <a:srgbClr val="000000"/>
                        </a:solidFill>
                        <a:effectLst/>
                        <a:latin typeface="MS PGothic" charset="-128"/>
                        <a:ea typeface="MS PGothic" charset="-128"/>
                        <a:cs typeface="MS PGothic" charset="-128"/>
                      </a:endParaRPr>
                    </a:p>
                  </a:txBody>
                  <a:tcPr marL="11302" marR="11302" marT="113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altLang="ja-JP" sz="1200" b="1" i="0" u="none" strike="noStrike" dirty="0">
                        <a:solidFill>
                          <a:srgbClr val="000000"/>
                        </a:solidFill>
                        <a:effectLst/>
                        <a:latin typeface="MS PGothic" charset="-128"/>
                        <a:ea typeface="MS PGothic" charset="-128"/>
                        <a:cs typeface="MS PGothic" charset="-128"/>
                      </a:endParaRPr>
                    </a:p>
                  </a:txBody>
                  <a:tcPr marL="11302" marR="11302" marT="113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25651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高齢者の収入に関する分析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高齢者の一人当たり収入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4E58B-9419-9348-89F8-5E2D9470142A}" type="slidenum">
              <a:rPr kumimoji="1" lang="ja-JP" altLang="en-US" smtClean="0"/>
              <a:t>109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53423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1.</a:t>
            </a:r>
            <a:r>
              <a:rPr lang="ja-JP" altLang="en-US" dirty="0" smtClean="0"/>
              <a:t>　</a:t>
            </a:r>
            <a:r>
              <a:rPr lang="en-US" altLang="ja-JP" dirty="0" smtClean="0"/>
              <a:t>ADL</a:t>
            </a:r>
            <a:r>
              <a:rPr lang="ja-JP" altLang="en-US" dirty="0" smtClean="0"/>
              <a:t>推移</a:t>
            </a:r>
            <a:r>
              <a:rPr lang="ja-JP" altLang="en-US" dirty="0"/>
              <a:t>確率</a:t>
            </a:r>
            <a:r>
              <a:rPr lang="ja-JP" altLang="en-US" dirty="0" smtClean="0"/>
              <a:t>（</a:t>
            </a:r>
            <a:r>
              <a:rPr lang="en-US" altLang="ja-JP" dirty="0" smtClean="0"/>
              <a:t>70</a:t>
            </a:r>
            <a:r>
              <a:rPr lang="ja-JP" altLang="en-US" dirty="0"/>
              <a:t>代）</a:t>
            </a:r>
            <a:endParaRPr kumimoji="1" lang="ja-JP" altLang="en-US" dirty="0"/>
          </a:p>
        </p:txBody>
      </p:sp>
      <p:graphicFrame>
        <p:nvGraphicFramePr>
          <p:cNvPr id="3" name="表 2"/>
          <p:cNvGraphicFramePr>
            <a:graphicFrameLocks noGrp="1"/>
          </p:cNvGraphicFramePr>
          <p:nvPr>
            <p:extLst/>
          </p:nvPr>
        </p:nvGraphicFramePr>
        <p:xfrm>
          <a:off x="1526064" y="1417638"/>
          <a:ext cx="9139872" cy="4102100"/>
        </p:xfrm>
        <a:graphic>
          <a:graphicData uri="http://schemas.openxmlformats.org/drawingml/2006/table">
            <a:tbl>
              <a:tblPr/>
              <a:tblGrid>
                <a:gridCol w="646624"/>
                <a:gridCol w="900000"/>
                <a:gridCol w="900000"/>
                <a:gridCol w="900000"/>
                <a:gridCol w="900000"/>
                <a:gridCol w="646624"/>
                <a:gridCol w="646624"/>
                <a:gridCol w="900000"/>
                <a:gridCol w="900000"/>
                <a:gridCol w="900000"/>
                <a:gridCol w="900000"/>
              </a:tblGrid>
              <a:tr h="215900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男性</a:t>
                      </a:r>
                      <a:r>
                        <a:rPr lang="ja-JP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（調布）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男性</a:t>
                      </a:r>
                      <a:r>
                        <a:rPr lang="ja-JP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（調布以外）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215900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2013</a:t>
                      </a:r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年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2013</a:t>
                      </a:r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年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215900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問題 </a:t>
                      </a:r>
                      <a:r>
                        <a:rPr lang="en-US" altLang="zh-TW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問題 </a:t>
                      </a:r>
                      <a:r>
                        <a:rPr lang="en-US" altLang="zh-TW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1-2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問題 </a:t>
                      </a:r>
                      <a:r>
                        <a:rPr lang="en-US" altLang="zh-TW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3 </a:t>
                      </a:r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以上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問題 </a:t>
                      </a:r>
                      <a:r>
                        <a:rPr lang="en-US" altLang="zh-TW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問題 </a:t>
                      </a:r>
                      <a:r>
                        <a:rPr lang="en-US" altLang="zh-TW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1-2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問題 </a:t>
                      </a:r>
                      <a:r>
                        <a:rPr lang="en-US" altLang="zh-TW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3 </a:t>
                      </a:r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以上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900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2011</a:t>
                      </a:r>
                      <a:r>
                        <a:rPr lang="ja-JP" alt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年</a:t>
                      </a:r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問題 </a:t>
                      </a:r>
                      <a:r>
                        <a:rPr lang="en-US" altLang="zh-TW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100%</a:t>
                      </a:r>
                      <a:b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(-)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(-)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(-)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2011</a:t>
                      </a:r>
                      <a:r>
                        <a:rPr lang="ja-JP" alt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年</a:t>
                      </a:r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問題 </a:t>
                      </a:r>
                      <a:r>
                        <a:rPr lang="en-US" altLang="zh-TW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94.87%</a:t>
                      </a:r>
                      <a:b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(0.025)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3.85%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(0.022)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1.28%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(0.013)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90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90%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94%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21590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問題 </a:t>
                      </a:r>
                      <a:r>
                        <a:rPr lang="en-US" altLang="zh-TW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1-2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33.33%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(0.333)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66.67%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(0.333)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(-)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問題 </a:t>
                      </a:r>
                      <a:r>
                        <a:rPr lang="en-US" altLang="zh-TW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1-2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75.00%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(0.25)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25.00%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(0.25)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(-)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90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10%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3%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21590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問題 </a:t>
                      </a:r>
                      <a:r>
                        <a:rPr lang="en-US" altLang="zh-TW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3 </a:t>
                      </a:r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以上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(-)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0%</a:t>
                      </a:r>
                      <a:b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(-)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0%</a:t>
                      </a:r>
                      <a:b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(-)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問題 </a:t>
                      </a:r>
                      <a:r>
                        <a:rPr lang="en-US" altLang="zh-TW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3 </a:t>
                      </a:r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以上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(-)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50.00%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(0.500)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50.00%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(0.500)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90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3%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215900">
                <a:tc>
                  <a:txBody>
                    <a:bodyPr/>
                    <a:lstStyle/>
                    <a:p>
                      <a:pPr algn="ctr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15900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女性</a:t>
                      </a:r>
                      <a:r>
                        <a:rPr lang="ja-JP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（調布）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女性</a:t>
                      </a:r>
                      <a:r>
                        <a:rPr lang="ja-JP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（調布以外）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215900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2013</a:t>
                      </a:r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年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2013</a:t>
                      </a:r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年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215900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問題 </a:t>
                      </a:r>
                      <a:r>
                        <a:rPr lang="en-US" altLang="zh-TW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問題 </a:t>
                      </a:r>
                      <a:r>
                        <a:rPr lang="en-US" altLang="zh-TW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1-2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問題 </a:t>
                      </a:r>
                      <a:r>
                        <a:rPr lang="en-US" altLang="zh-TW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3 </a:t>
                      </a:r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以上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問題 </a:t>
                      </a:r>
                      <a:r>
                        <a:rPr lang="en-US" altLang="zh-TW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問題 </a:t>
                      </a:r>
                      <a:r>
                        <a:rPr lang="en-US" altLang="zh-TW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1-2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問題 </a:t>
                      </a:r>
                      <a:r>
                        <a:rPr lang="en-US" altLang="zh-TW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3 </a:t>
                      </a:r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以上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900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2011</a:t>
                      </a:r>
                      <a:r>
                        <a:rPr lang="ja-JP" alt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年</a:t>
                      </a:r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問題 </a:t>
                      </a:r>
                      <a:r>
                        <a:rPr lang="en-US" altLang="zh-TW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95.45%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(0.045)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4.55%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(0.045)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(-)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2011</a:t>
                      </a:r>
                      <a:r>
                        <a:rPr lang="ja-JP" alt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年</a:t>
                      </a:r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問題 </a:t>
                      </a:r>
                      <a:r>
                        <a:rPr lang="en-US" altLang="zh-TW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95.95%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(0.023)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1.35%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(0.014)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2.70%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(0.019)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90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95%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94%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21590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問題 </a:t>
                      </a:r>
                      <a:r>
                        <a:rPr lang="en-US" altLang="zh-TW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1-2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(-)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100%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(-)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(-)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問題 </a:t>
                      </a:r>
                      <a:r>
                        <a:rPr lang="en-US" altLang="zh-TW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1-2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50.00%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(0.224)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33.33%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(0.221)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16.67%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(0.167)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90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5%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4%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21590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問題 </a:t>
                      </a:r>
                      <a:r>
                        <a:rPr lang="en-US" altLang="zh-TW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3 </a:t>
                      </a:r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以上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(-)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(-)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(-)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問題 </a:t>
                      </a:r>
                      <a:r>
                        <a:rPr lang="en-US" altLang="zh-TW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3 </a:t>
                      </a:r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以上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(-)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(-)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(-)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90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2%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2196549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1</a:t>
            </a:r>
            <a:r>
              <a:rPr lang="ja-JP" altLang="en-US" dirty="0"/>
              <a:t>人当たり</a:t>
            </a:r>
            <a:r>
              <a:rPr lang="ja-JP" altLang="en-US" dirty="0" smtClean="0"/>
              <a:t>収入</a:t>
            </a:r>
            <a:r>
              <a:rPr lang="en-US" altLang="ja-JP" dirty="0"/>
              <a:t>(</a:t>
            </a:r>
            <a:r>
              <a:rPr lang="ja-JP" altLang="en-US" dirty="0"/>
              <a:t>円</a:t>
            </a:r>
            <a:r>
              <a:rPr lang="en-US" altLang="ja-JP" dirty="0"/>
              <a:t>) </a:t>
            </a:r>
            <a:r>
              <a:rPr lang="en-US" altLang="ja-JP" dirty="0" smtClean="0"/>
              <a:t>(65</a:t>
            </a:r>
            <a:r>
              <a:rPr lang="ja-JP" altLang="en-US" dirty="0" smtClean="0"/>
              <a:t>歳以上</a:t>
            </a:r>
            <a:r>
              <a:rPr lang="en-US" altLang="ja-JP" dirty="0" smtClean="0"/>
              <a:t>)</a:t>
            </a:r>
            <a:endParaRPr kumimoji="1" lang="ja-JP" altLang="en-US" dirty="0"/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/>
          </p:nvPr>
        </p:nvGraphicFramePr>
        <p:xfrm>
          <a:off x="3070529" y="5293208"/>
          <a:ext cx="6022038" cy="1170256"/>
        </p:xfrm>
        <a:graphic>
          <a:graphicData uri="http://schemas.openxmlformats.org/drawingml/2006/table">
            <a:tbl>
              <a:tblPr/>
              <a:tblGrid>
                <a:gridCol w="1003673"/>
                <a:gridCol w="1003673"/>
                <a:gridCol w="1003673"/>
                <a:gridCol w="1003673"/>
                <a:gridCol w="1003673"/>
                <a:gridCol w="1003673"/>
              </a:tblGrid>
              <a:tr h="397051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25%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50%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75%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90%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7051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調布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960000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1800000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2828427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4000000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6010408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76154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調布以外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848528.1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1414214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2121320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3100000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4596194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1600200"/>
            <a:ext cx="50292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785166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高齢者の消費に関する分析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消費額</a:t>
            </a:r>
            <a:endParaRPr kumimoji="1" lang="en-US" altLang="ja-JP" dirty="0" smtClean="0"/>
          </a:p>
          <a:p>
            <a:r>
              <a:rPr lang="ja-JP" altLang="en-US" dirty="0" smtClean="0"/>
              <a:t>摂取カロリーでみた消費量</a:t>
            </a:r>
            <a:endParaRPr lang="en-US" altLang="ja-JP" dirty="0" smtClean="0"/>
          </a:p>
          <a:p>
            <a:r>
              <a:rPr kumimoji="1" lang="ja-JP" altLang="en-US" dirty="0" smtClean="0"/>
              <a:t>居住地の一人あたり面積でみた住宅サービスの消費量</a:t>
            </a:r>
            <a:endParaRPr kumimoji="1" lang="en-US" altLang="ja-JP" dirty="0" smtClean="0"/>
          </a:p>
          <a:p>
            <a:r>
              <a:rPr lang="ja-JP" altLang="en-US" dirty="0" smtClean="0"/>
              <a:t>外食・中食の回数と消費額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4E58B-9419-9348-89F8-5E2D9470142A}" type="slidenum">
              <a:rPr kumimoji="1" lang="ja-JP" altLang="en-US" smtClean="0"/>
              <a:t>111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4605908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1</a:t>
            </a:r>
            <a:r>
              <a:rPr lang="ja-JP" altLang="en-US" dirty="0"/>
              <a:t>人</a:t>
            </a:r>
            <a:r>
              <a:rPr lang="ja-JP" altLang="en-US" dirty="0" smtClean="0"/>
              <a:t>当たり消費額</a:t>
            </a:r>
            <a:r>
              <a:rPr lang="en-US" altLang="ja-JP" dirty="0"/>
              <a:t>(</a:t>
            </a:r>
            <a:r>
              <a:rPr lang="ja-JP" altLang="en-US" dirty="0"/>
              <a:t>円</a:t>
            </a:r>
            <a:r>
              <a:rPr lang="en-US" altLang="ja-JP" dirty="0"/>
              <a:t>) </a:t>
            </a:r>
            <a:r>
              <a:rPr lang="en-US" altLang="ja-JP" dirty="0" smtClean="0"/>
              <a:t>(65</a:t>
            </a:r>
            <a:r>
              <a:rPr lang="ja-JP" altLang="en-US" dirty="0" smtClean="0"/>
              <a:t>歳以上</a:t>
            </a:r>
            <a:r>
              <a:rPr lang="en-US" altLang="ja-JP" dirty="0" smtClean="0"/>
              <a:t>)</a:t>
            </a:r>
            <a:endParaRPr kumimoji="1" lang="ja-JP" altLang="en-US" dirty="0"/>
          </a:p>
        </p:txBody>
      </p:sp>
      <p:graphicFrame>
        <p:nvGraphicFramePr>
          <p:cNvPr id="8" name="表 7"/>
          <p:cNvGraphicFramePr>
            <a:graphicFrameLocks noGrp="1"/>
          </p:cNvGraphicFramePr>
          <p:nvPr>
            <p:extLst/>
          </p:nvPr>
        </p:nvGraphicFramePr>
        <p:xfrm>
          <a:off x="3108248" y="5482628"/>
          <a:ext cx="6417619" cy="1150523"/>
        </p:xfrm>
        <a:graphic>
          <a:graphicData uri="http://schemas.openxmlformats.org/drawingml/2006/table">
            <a:tbl>
              <a:tblPr/>
              <a:tblGrid>
                <a:gridCol w="1067293"/>
                <a:gridCol w="1081154"/>
                <a:gridCol w="1067293"/>
                <a:gridCol w="1067293"/>
                <a:gridCol w="1067293"/>
                <a:gridCol w="1067293"/>
              </a:tblGrid>
              <a:tr h="390356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25%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50%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75%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90%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356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調布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1238896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1714027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2375879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3375000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4175466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69811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調布以外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1120057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1584000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2156676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2882498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3720000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9" name="図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1600200"/>
            <a:ext cx="50292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114219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カロリー</a:t>
            </a:r>
            <a:r>
              <a:rPr lang="en-US" altLang="ja-JP" dirty="0" smtClean="0"/>
              <a:t>/</a:t>
            </a:r>
            <a:r>
              <a:rPr lang="ja-JP" altLang="en-US" dirty="0" smtClean="0"/>
              <a:t>体重</a:t>
            </a:r>
            <a:r>
              <a:rPr lang="en-US" altLang="ja-JP" dirty="0" smtClean="0"/>
              <a:t>(kcal/kg)</a:t>
            </a:r>
            <a:r>
              <a:rPr lang="ja-JP" altLang="en-US" dirty="0" smtClean="0"/>
              <a:t>（</a:t>
            </a:r>
            <a:r>
              <a:rPr lang="en-US" altLang="ja-JP" dirty="0" smtClean="0"/>
              <a:t>65</a:t>
            </a:r>
            <a:r>
              <a:rPr lang="ja-JP" altLang="en-US" dirty="0" smtClean="0"/>
              <a:t>歳以上）</a:t>
            </a:r>
            <a:endParaRPr kumimoji="1" lang="ja-JP" altLang="en-US" dirty="0"/>
          </a:p>
        </p:txBody>
      </p:sp>
      <p:graphicFrame>
        <p:nvGraphicFramePr>
          <p:cNvPr id="6" name="表 5"/>
          <p:cNvGraphicFramePr>
            <a:graphicFrameLocks noGrp="1"/>
          </p:cNvGraphicFramePr>
          <p:nvPr>
            <p:extLst/>
          </p:nvPr>
        </p:nvGraphicFramePr>
        <p:xfrm>
          <a:off x="3259126" y="5204382"/>
          <a:ext cx="6034614" cy="1220558"/>
        </p:xfrm>
        <a:graphic>
          <a:graphicData uri="http://schemas.openxmlformats.org/drawingml/2006/table">
            <a:tbl>
              <a:tblPr/>
              <a:tblGrid>
                <a:gridCol w="1005769"/>
                <a:gridCol w="1005769"/>
                <a:gridCol w="1005769"/>
                <a:gridCol w="1005769"/>
                <a:gridCol w="1005769"/>
                <a:gridCol w="1005769"/>
              </a:tblGrid>
              <a:tr h="414118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25%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50%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75%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90%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4118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調布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19.8788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25.24354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31.55291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39.22496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49.04856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92322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調布以外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19.57528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25.04871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31.70316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40.07434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48.86581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1600200"/>
            <a:ext cx="50292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89155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外食・中食</a:t>
            </a:r>
            <a:r>
              <a:rPr lang="ja-JP" altLang="en-US" dirty="0" smtClean="0"/>
              <a:t>の</a:t>
            </a:r>
            <a:r>
              <a:rPr kumimoji="1" lang="ja-JP" altLang="en-US" dirty="0" smtClean="0"/>
              <a:t>回数の分布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4E58B-9419-9348-89F8-5E2D9470142A}" type="slidenum">
              <a:rPr kumimoji="1" lang="ja-JP" altLang="en-US" smtClean="0"/>
              <a:t>114</a:t>
            </a:fld>
            <a:endParaRPr kumimoji="1" lang="ja-JP" altLang="en-US"/>
          </a:p>
        </p:txBody>
      </p:sp>
      <p:graphicFrame>
        <p:nvGraphicFramePr>
          <p:cNvPr id="5" name="コンテンツ プレースホルダー 4"/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81326283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外食</a:t>
            </a:r>
            <a:r>
              <a:rPr lang="ja-JP" altLang="en-US" dirty="0"/>
              <a:t>１回あたり</a:t>
            </a:r>
            <a:r>
              <a:rPr kumimoji="1" lang="ja-JP" altLang="en-US" dirty="0" smtClean="0"/>
              <a:t>の支出額の分布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4E58B-9419-9348-89F8-5E2D9470142A}" type="slidenum">
              <a:rPr kumimoji="1" lang="ja-JP" altLang="en-US" smtClean="0"/>
              <a:t>115</a:t>
            </a:fld>
            <a:endParaRPr kumimoji="1" lang="ja-JP" altLang="en-US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4269" y="1501724"/>
            <a:ext cx="6873462" cy="4998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410818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中食１回</a:t>
            </a:r>
            <a:r>
              <a:rPr lang="ja-JP" altLang="en-US" dirty="0"/>
              <a:t>あたり</a:t>
            </a:r>
            <a:r>
              <a:rPr kumimoji="1" lang="ja-JP" altLang="en-US" dirty="0" smtClean="0"/>
              <a:t>の支出額の分布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4E58B-9419-9348-89F8-5E2D9470142A}" type="slidenum">
              <a:rPr kumimoji="1" lang="ja-JP" altLang="en-US" smtClean="0"/>
              <a:t>116</a:t>
            </a:fld>
            <a:endParaRPr kumimoji="1" lang="ja-JP" altLang="en-US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1574" y="1510672"/>
            <a:ext cx="6662807" cy="4845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194187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外食や中食を選ぶ理由</a:t>
            </a:r>
            <a:r>
              <a:rPr lang="ja-JP" altLang="en-US" dirty="0" smtClean="0"/>
              <a:t>（人数）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4E58B-9419-9348-89F8-5E2D9470142A}" type="slidenum">
              <a:rPr kumimoji="1" lang="ja-JP" altLang="en-US" smtClean="0"/>
              <a:t>117</a:t>
            </a:fld>
            <a:endParaRPr kumimoji="1" lang="ja-JP" altLang="en-US"/>
          </a:p>
        </p:txBody>
      </p:sp>
      <p:graphicFrame>
        <p:nvGraphicFramePr>
          <p:cNvPr id="5" name="コンテンツ プレースホルダー 4"/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63118884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お弁当や中食の購入先で多いところ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4E58B-9419-9348-89F8-5E2D9470142A}" type="slidenum">
              <a:rPr kumimoji="1" lang="ja-JP" altLang="en-US" smtClean="0"/>
              <a:t>118</a:t>
            </a:fld>
            <a:endParaRPr kumimoji="1" lang="ja-JP" altLang="en-US"/>
          </a:p>
        </p:txBody>
      </p:sp>
      <p:graphicFrame>
        <p:nvGraphicFramePr>
          <p:cNvPr id="5" name="コンテンツ プレースホルダー 4"/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02057491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高齢者の資産に関する分析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/>
              <a:t>生涯</a:t>
            </a:r>
            <a:r>
              <a:rPr kumimoji="1" lang="ja-JP" altLang="en-US" dirty="0" smtClean="0"/>
              <a:t>純資産額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4E58B-9419-9348-89F8-5E2D9470142A}" type="slidenum">
              <a:rPr kumimoji="1" lang="ja-JP" altLang="en-US" smtClean="0"/>
              <a:t>119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05294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kumimoji="1" lang="en-US" altLang="ja-JP" b="1" dirty="0" smtClean="0"/>
              <a:t>1.</a:t>
            </a:r>
            <a:r>
              <a:rPr kumimoji="1" lang="ja-JP" altLang="en-US" b="1" dirty="0" smtClean="0"/>
              <a:t>　初期</a:t>
            </a:r>
            <a:r>
              <a:rPr kumimoji="1" lang="en-US" altLang="ja-JP" b="1" dirty="0" smtClean="0"/>
              <a:t>ADL</a:t>
            </a:r>
            <a:r>
              <a:rPr kumimoji="1" lang="ja-JP" altLang="en-US" b="1" dirty="0" smtClean="0"/>
              <a:t>への要因</a:t>
            </a:r>
            <a:endParaRPr kumimoji="1" lang="ja-JP" altLang="en-US" b="1" dirty="0"/>
          </a:p>
        </p:txBody>
      </p:sp>
      <p:graphicFrame>
        <p:nvGraphicFramePr>
          <p:cNvPr id="9" name="コンテンツ プレースホルダー 8"/>
          <p:cNvGraphicFramePr>
            <a:graphicFrameLocks noGrp="1"/>
          </p:cNvGraphicFramePr>
          <p:nvPr>
            <p:ph idx="1"/>
            <p:extLst/>
          </p:nvPr>
        </p:nvGraphicFramePr>
        <p:xfrm>
          <a:off x="838199" y="1325563"/>
          <a:ext cx="10515603" cy="5380032"/>
        </p:xfrm>
        <a:graphic>
          <a:graphicData uri="http://schemas.openxmlformats.org/drawingml/2006/table">
            <a:tbl>
              <a:tblPr/>
              <a:tblGrid>
                <a:gridCol w="2513229"/>
                <a:gridCol w="1333729"/>
                <a:gridCol w="1333729"/>
                <a:gridCol w="1333729"/>
                <a:gridCol w="1333729"/>
                <a:gridCol w="1333729"/>
                <a:gridCol w="1333729"/>
              </a:tblGrid>
              <a:tr h="224168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(1)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(2)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(3)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(4)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(5)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(6)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4168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10</a:t>
                      </a:r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都市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224168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50</a:t>
                      </a:r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代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60</a:t>
                      </a:r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代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70</a:t>
                      </a:r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代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224168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男性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女性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男性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女性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男性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女性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168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log </a:t>
                      </a:r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世帯所得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-0.003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-0.000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0.000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-0.000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-0.001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24168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(0.002)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(0.001)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(0.000)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(0.000)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(0.001)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4168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高卒より上ダミー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0.024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0.000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0.000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0.000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-0.008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4168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(0.017)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(0.002)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(0.001)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(0.001)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(0.008)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4168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結婚したことがあるか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-0.013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0.023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0.014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-0.004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0.005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4168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(0.028)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(4.155)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(1.743)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(0.004)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(0.016)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4168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現在結婚しているか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-0.014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-0.004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-0.000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0.000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-0.003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4168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(0.028)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(0.005)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(0.002)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(0.001)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(0.005)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4168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子供の数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-0.003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-0.000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-0.001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-0.000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-0.002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4168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(0.006)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(0.001)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(0.001)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(0.000)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(0.002)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4168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体重あたりの摂取カロリー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-0.001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0.000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-0.000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-0.000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-0.000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4168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(0.001)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(0.000)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(0.000)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(0.000)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(0.000)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4168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一日に６０分以上歩くか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0.003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-0.000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-0.001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-0.002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-0.021**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4168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(0.014)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(0.002)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(0.001)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(0.002)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(0.009)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4168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大豆</a:t>
                      </a: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/</a:t>
                      </a:r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魚類由来のタンパク質の割合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0.034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0.015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-0.002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0.004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0.011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4168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(0.066)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(0.017)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(0.005)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(0.006)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(0.028)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4168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脂肪由来の摂取カロリーの割合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0.081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0.026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-0.001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-0.000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0.066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4168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(0.121)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(0.030)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(0.009)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(0.008)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(0.050)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4168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観測数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461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494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902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884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713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4168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PGothic" charset="-128"/>
                          <a:ea typeface="MS PGothic" charset="-128"/>
                          <a:cs typeface="MS PGothic" charset="-128"/>
                        </a:rPr>
                        <a:t>* </a:t>
                      </a:r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PGothic" charset="-128"/>
                          <a:ea typeface="MS PGothic" charset="-128"/>
                          <a:cs typeface="MS PGothic" charset="-128"/>
                        </a:rPr>
                        <a:t>p&lt;.</a:t>
                      </a:r>
                      <a:r>
                        <a:rPr lang="en-US" altLang="ja-JP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PGothic" charset="-128"/>
                          <a:ea typeface="MS PGothic" charset="-128"/>
                          <a:cs typeface="MS PGothic" charset="-128"/>
                        </a:rPr>
                        <a:t>1, </a:t>
                      </a:r>
                      <a:r>
                        <a:rPr lang="ja-JP" alt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PGothic" charset="-128"/>
                          <a:ea typeface="MS PGothic" charset="-128"/>
                          <a:cs typeface="MS PGothic" charset="-128"/>
                        </a:rPr>
                        <a:t>** </a:t>
                      </a:r>
                      <a:r>
                        <a:rPr lang="en-US" altLang="ja-JP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PGothic" charset="-128"/>
                          <a:ea typeface="MS PGothic" charset="-128"/>
                          <a:cs typeface="MS PGothic" charset="-128"/>
                        </a:rPr>
                        <a:t>p&lt;.05, </a:t>
                      </a:r>
                      <a:r>
                        <a:rPr lang="ja-JP" alt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PGothic" charset="-128"/>
                          <a:ea typeface="MS PGothic" charset="-128"/>
                          <a:cs typeface="MS PGothic" charset="-128"/>
                        </a:rPr>
                        <a:t>*** </a:t>
                      </a:r>
                      <a:r>
                        <a:rPr lang="en-US" altLang="ja-JP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PGothic" charset="-128"/>
                          <a:ea typeface="MS PGothic" charset="-128"/>
                          <a:cs typeface="MS PGothic" charset="-128"/>
                        </a:rPr>
                        <a:t>p&lt;.01</a:t>
                      </a:r>
                    </a:p>
                  </a:txBody>
                  <a:tcPr marL="8976" marR="8976" marT="89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altLang="ja-JP" sz="1200" b="1" i="0" u="none" strike="noStrike" dirty="0">
                        <a:solidFill>
                          <a:srgbClr val="000000"/>
                        </a:solidFill>
                        <a:effectLst/>
                        <a:latin typeface="MS PGothic" charset="-128"/>
                        <a:ea typeface="MS PGothic" charset="-128"/>
                        <a:cs typeface="MS PGothic" charset="-128"/>
                      </a:endParaRPr>
                    </a:p>
                  </a:txBody>
                  <a:tcPr marL="8976" marR="8976" marT="89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altLang="ja-JP" sz="1200" b="1" i="0" u="none" strike="noStrike" dirty="0">
                        <a:solidFill>
                          <a:srgbClr val="000000"/>
                        </a:solidFill>
                        <a:effectLst/>
                        <a:latin typeface="MS PGothic" charset="-128"/>
                        <a:ea typeface="MS PGothic" charset="-128"/>
                        <a:cs typeface="MS PGothic" charset="-128"/>
                      </a:endParaRPr>
                    </a:p>
                  </a:txBody>
                  <a:tcPr marL="8976" marR="8976" marT="89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PGothic" charset="-128"/>
                        <a:ea typeface="MS PGothic" charset="-128"/>
                        <a:cs typeface="MS PGothic" charset="-128"/>
                      </a:endParaRPr>
                    </a:p>
                  </a:txBody>
                  <a:tcPr marL="8976" marR="8976" marT="89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PGothic" charset="-128"/>
                        <a:ea typeface="MS PGothic" charset="-128"/>
                        <a:cs typeface="MS PGothic" charset="-128"/>
                      </a:endParaRPr>
                    </a:p>
                  </a:txBody>
                  <a:tcPr marL="8976" marR="8976" marT="89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PGothic" charset="-128"/>
                        <a:ea typeface="MS PGothic" charset="-128"/>
                        <a:cs typeface="MS PGothic" charset="-128"/>
                      </a:endParaRPr>
                    </a:p>
                  </a:txBody>
                  <a:tcPr marL="8976" marR="8976" marT="89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S PGothic" charset="-128"/>
                        <a:ea typeface="MS PGothic" charset="-128"/>
                        <a:cs typeface="MS PGothic" charset="-128"/>
                      </a:endParaRPr>
                    </a:p>
                  </a:txBody>
                  <a:tcPr marL="8976" marR="8976" marT="89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9765934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ネット</a:t>
            </a:r>
            <a:r>
              <a:rPr lang="en-US" altLang="ja-JP" dirty="0" smtClean="0"/>
              <a:t>Wealth</a:t>
            </a:r>
            <a:r>
              <a:rPr lang="ja-JP" altLang="en-US" dirty="0" smtClean="0"/>
              <a:t>（円）（</a:t>
            </a:r>
            <a:r>
              <a:rPr lang="en-US" altLang="ja-JP" dirty="0" smtClean="0"/>
              <a:t>50</a:t>
            </a:r>
            <a:r>
              <a:rPr lang="ja-JP" altLang="en-US" dirty="0" smtClean="0"/>
              <a:t>代）</a:t>
            </a:r>
            <a:endParaRPr kumimoji="1" lang="ja-JP" altLang="en-US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1600200"/>
            <a:ext cx="5029200" cy="3657600"/>
          </a:xfrm>
          <a:prstGeom prst="rect">
            <a:avLst/>
          </a:prstGeom>
        </p:spPr>
      </p:pic>
      <p:graphicFrame>
        <p:nvGraphicFramePr>
          <p:cNvPr id="7" name="表 6"/>
          <p:cNvGraphicFramePr>
            <a:graphicFrameLocks noGrp="1"/>
          </p:cNvGraphicFramePr>
          <p:nvPr>
            <p:extLst/>
          </p:nvPr>
        </p:nvGraphicFramePr>
        <p:xfrm>
          <a:off x="2906654" y="5418956"/>
          <a:ext cx="6412848" cy="1019359"/>
        </p:xfrm>
        <a:graphic>
          <a:graphicData uri="http://schemas.openxmlformats.org/drawingml/2006/table">
            <a:tbl>
              <a:tblPr/>
              <a:tblGrid>
                <a:gridCol w="1068808"/>
                <a:gridCol w="1068808"/>
                <a:gridCol w="1068808"/>
                <a:gridCol w="1068808"/>
                <a:gridCol w="1068808"/>
                <a:gridCol w="1068808"/>
              </a:tblGrid>
              <a:tr h="345854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25%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50%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75%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90%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854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調布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-1.55E+08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8355224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1.04E+08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1.61E+08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2.52E+08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27651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調布以外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-3.74E+07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6780000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5.54E+07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1.10E+08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1.80E+08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5309485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ネット</a:t>
            </a:r>
            <a:r>
              <a:rPr lang="en-US" altLang="ja-JP" dirty="0" smtClean="0"/>
              <a:t>Wealth</a:t>
            </a:r>
            <a:r>
              <a:rPr lang="ja-JP" altLang="en-US" dirty="0"/>
              <a:t>（円）（</a:t>
            </a:r>
            <a:r>
              <a:rPr lang="en-US" altLang="ja-JP" dirty="0"/>
              <a:t>6</a:t>
            </a:r>
            <a:r>
              <a:rPr lang="en-US" altLang="ja-JP" dirty="0" smtClean="0"/>
              <a:t>0</a:t>
            </a:r>
            <a:r>
              <a:rPr lang="ja-JP" altLang="en-US" dirty="0" smtClean="0"/>
              <a:t>代）</a:t>
            </a:r>
            <a:endParaRPr kumimoji="1" lang="ja-JP" altLang="en-US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1600200"/>
            <a:ext cx="5029200" cy="3657600"/>
          </a:xfrm>
          <a:prstGeom prst="rect">
            <a:avLst/>
          </a:prstGeom>
        </p:spPr>
      </p:pic>
      <p:graphicFrame>
        <p:nvGraphicFramePr>
          <p:cNvPr id="8" name="表 7"/>
          <p:cNvGraphicFramePr>
            <a:graphicFrameLocks noGrp="1"/>
          </p:cNvGraphicFramePr>
          <p:nvPr>
            <p:extLst/>
          </p:nvPr>
        </p:nvGraphicFramePr>
        <p:xfrm>
          <a:off x="2948552" y="5481830"/>
          <a:ext cx="6396096" cy="1019359"/>
        </p:xfrm>
        <a:graphic>
          <a:graphicData uri="http://schemas.openxmlformats.org/drawingml/2006/table">
            <a:tbl>
              <a:tblPr/>
              <a:tblGrid>
                <a:gridCol w="1066016"/>
                <a:gridCol w="1066016"/>
                <a:gridCol w="1066016"/>
                <a:gridCol w="1066016"/>
                <a:gridCol w="1066016"/>
                <a:gridCol w="1066016"/>
              </a:tblGrid>
              <a:tr h="345854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25%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50%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75%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90%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854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調布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-1.54E+07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5329032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3.49E+07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7.28E+07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1.22E+08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27651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調布以外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-1.37E+07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9270432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4.41E+07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8.68E+07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1.30E+08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8983178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ネット</a:t>
            </a:r>
            <a:r>
              <a:rPr lang="en-US" altLang="ja-JP" dirty="0" smtClean="0"/>
              <a:t>Wealth</a:t>
            </a:r>
            <a:r>
              <a:rPr lang="ja-JP" altLang="en-US" dirty="0"/>
              <a:t>（円）（</a:t>
            </a:r>
            <a:r>
              <a:rPr lang="en-US" altLang="ja-JP" dirty="0"/>
              <a:t>7</a:t>
            </a:r>
            <a:r>
              <a:rPr lang="en-US" altLang="ja-JP" dirty="0" smtClean="0"/>
              <a:t>0</a:t>
            </a:r>
            <a:r>
              <a:rPr lang="ja-JP" altLang="en-US" dirty="0" smtClean="0"/>
              <a:t>代）</a:t>
            </a:r>
            <a:endParaRPr kumimoji="1" lang="ja-JP" altLang="en-US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1600200"/>
            <a:ext cx="5029200" cy="3657600"/>
          </a:xfrm>
          <a:prstGeom prst="rect">
            <a:avLst/>
          </a:prstGeom>
        </p:spPr>
      </p:pic>
      <p:graphicFrame>
        <p:nvGraphicFramePr>
          <p:cNvPr id="8" name="表 7"/>
          <p:cNvGraphicFramePr>
            <a:graphicFrameLocks noGrp="1"/>
          </p:cNvGraphicFramePr>
          <p:nvPr>
            <p:extLst/>
          </p:nvPr>
        </p:nvGraphicFramePr>
        <p:xfrm>
          <a:off x="2826573" y="5519556"/>
          <a:ext cx="6694104" cy="1006783"/>
        </p:xfrm>
        <a:graphic>
          <a:graphicData uri="http://schemas.openxmlformats.org/drawingml/2006/table">
            <a:tbl>
              <a:tblPr/>
              <a:tblGrid>
                <a:gridCol w="1115684"/>
                <a:gridCol w="1115684"/>
                <a:gridCol w="1115684"/>
                <a:gridCol w="1115684"/>
                <a:gridCol w="1115684"/>
                <a:gridCol w="1115684"/>
              </a:tblGrid>
              <a:tr h="341587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25%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50%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75%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90%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587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調布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-3.72E+06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1.62E+07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4.20E+07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7.73E+07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1.71E+08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23609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調布以外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-1.40E+07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432479.3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1.80E+07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5.17E+07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9.61E+07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2251401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高齢者の生活満足度に関する分析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生活満足度</a:t>
            </a:r>
            <a:endParaRPr kumimoji="1" lang="en-US" altLang="ja-JP" dirty="0" smtClean="0"/>
          </a:p>
          <a:p>
            <a:r>
              <a:rPr lang="ja-JP" altLang="en-US" dirty="0" smtClean="0"/>
              <a:t>結婚に対する満足度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4E58B-9419-9348-89F8-5E2D9470142A}" type="slidenum">
              <a:rPr kumimoji="1" lang="ja-JP" altLang="en-US" smtClean="0"/>
              <a:t>123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7927186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ja-JP" dirty="0" smtClean="0"/>
              <a:t>25</a:t>
            </a:r>
            <a:r>
              <a:rPr kumimoji="1" lang="en-US" altLang="ja-JP" dirty="0" smtClean="0"/>
              <a:t>. </a:t>
            </a:r>
            <a:r>
              <a:rPr lang="ja-JP" altLang="en-US" dirty="0" smtClean="0"/>
              <a:t>生活満足度の分布</a:t>
            </a:r>
            <a:endParaRPr kumimoji="1" lang="ja-JP" altLang="en-US" dirty="0"/>
          </a:p>
        </p:txBody>
      </p:sp>
      <p:graphicFrame>
        <p:nvGraphicFramePr>
          <p:cNvPr id="8" name="グラフ 7"/>
          <p:cNvGraphicFramePr>
            <a:graphicFrameLocks/>
          </p:cNvGraphicFramePr>
          <p:nvPr>
            <p:extLst/>
          </p:nvPr>
        </p:nvGraphicFramePr>
        <p:xfrm>
          <a:off x="226828" y="1690687"/>
          <a:ext cx="5869172" cy="45930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グラフ 8"/>
          <p:cNvGraphicFramePr>
            <a:graphicFrameLocks/>
          </p:cNvGraphicFramePr>
          <p:nvPr>
            <p:extLst/>
          </p:nvPr>
        </p:nvGraphicFramePr>
        <p:xfrm>
          <a:off x="6096000" y="1690686"/>
          <a:ext cx="5869172" cy="45930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16982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194" y="-1"/>
            <a:ext cx="10515606" cy="402337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ja-JP" sz="2800" dirty="0" smtClean="0"/>
              <a:t>25.</a:t>
            </a:r>
            <a:r>
              <a:rPr lang="ja-JP" altLang="en-US" sz="2800" dirty="0" smtClean="0"/>
              <a:t>　生活満足度</a:t>
            </a:r>
            <a:r>
              <a:rPr lang="ja-JP" altLang="en-US" sz="2800" dirty="0"/>
              <a:t>　</a:t>
            </a:r>
            <a:r>
              <a:rPr lang="ja-JP" altLang="en-US" sz="2800" dirty="0" smtClean="0"/>
              <a:t>要因分析</a:t>
            </a:r>
            <a:endParaRPr kumimoji="1" lang="ja-JP" altLang="en-US" sz="2800" dirty="0"/>
          </a:p>
        </p:txBody>
      </p:sp>
      <p:graphicFrame>
        <p:nvGraphicFramePr>
          <p:cNvPr id="9" name="コンテンツ プレースホルダー 8"/>
          <p:cNvGraphicFramePr>
            <a:graphicFrameLocks noGrp="1"/>
          </p:cNvGraphicFramePr>
          <p:nvPr>
            <p:ph idx="1"/>
            <p:extLst/>
          </p:nvPr>
        </p:nvGraphicFramePr>
        <p:xfrm>
          <a:off x="262127" y="402336"/>
          <a:ext cx="11667739" cy="6397110"/>
        </p:xfrm>
        <a:graphic>
          <a:graphicData uri="http://schemas.openxmlformats.org/drawingml/2006/table">
            <a:tbl>
              <a:tblPr/>
              <a:tblGrid>
                <a:gridCol w="2663953"/>
                <a:gridCol w="1500631"/>
                <a:gridCol w="1500631"/>
                <a:gridCol w="1500631"/>
                <a:gridCol w="1500631"/>
                <a:gridCol w="1500631"/>
                <a:gridCol w="1500631"/>
              </a:tblGrid>
              <a:tr h="168345"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6924" marR="6924" marT="692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(1)</a:t>
                      </a:r>
                    </a:p>
                  </a:txBody>
                  <a:tcPr marL="6924" marR="6924" marT="6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0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(2)</a:t>
                      </a:r>
                    </a:p>
                  </a:txBody>
                  <a:tcPr marL="6924" marR="6924" marT="6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0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(3)</a:t>
                      </a:r>
                    </a:p>
                  </a:txBody>
                  <a:tcPr marL="6924" marR="6924" marT="6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0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(4)</a:t>
                      </a:r>
                    </a:p>
                  </a:txBody>
                  <a:tcPr marL="6924" marR="6924" marT="6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0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(5)</a:t>
                      </a:r>
                    </a:p>
                  </a:txBody>
                  <a:tcPr marL="6924" marR="6924" marT="6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0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(6)</a:t>
                      </a:r>
                    </a:p>
                  </a:txBody>
                  <a:tcPr marL="6924" marR="6924" marT="6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8345"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6924" marR="6924" marT="692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altLang="ja-JP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10</a:t>
                      </a:r>
                      <a:r>
                        <a:rPr lang="ja-JP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都市</a:t>
                      </a:r>
                    </a:p>
                  </a:txBody>
                  <a:tcPr marL="6924" marR="6924" marT="6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168345"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6924" marR="6924" marT="692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altLang="ja-JP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50</a:t>
                      </a:r>
                      <a:r>
                        <a:rPr lang="ja-JP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代</a:t>
                      </a:r>
                    </a:p>
                  </a:txBody>
                  <a:tcPr marL="6924" marR="6924" marT="6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altLang="ja-JP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60</a:t>
                      </a:r>
                      <a:r>
                        <a:rPr lang="ja-JP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代</a:t>
                      </a:r>
                    </a:p>
                  </a:txBody>
                  <a:tcPr marL="6924" marR="6924" marT="6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altLang="ja-JP" sz="10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70</a:t>
                      </a:r>
                      <a:r>
                        <a:rPr lang="ja-JP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代</a:t>
                      </a:r>
                    </a:p>
                  </a:txBody>
                  <a:tcPr marL="6924" marR="6924" marT="6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168345"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6924" marR="6924" marT="692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男性</a:t>
                      </a:r>
                    </a:p>
                  </a:txBody>
                  <a:tcPr marL="6924" marR="6924" marT="6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女性</a:t>
                      </a:r>
                    </a:p>
                  </a:txBody>
                  <a:tcPr marL="6924" marR="6924" marT="6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男性</a:t>
                      </a:r>
                    </a:p>
                  </a:txBody>
                  <a:tcPr marL="6924" marR="6924" marT="6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女性</a:t>
                      </a:r>
                    </a:p>
                  </a:txBody>
                  <a:tcPr marL="6924" marR="6924" marT="6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男性</a:t>
                      </a:r>
                    </a:p>
                  </a:txBody>
                  <a:tcPr marL="6924" marR="6924" marT="6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女性</a:t>
                      </a:r>
                    </a:p>
                  </a:txBody>
                  <a:tcPr marL="6924" marR="6924" marT="6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345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年齢</a:t>
                      </a:r>
                    </a:p>
                  </a:txBody>
                  <a:tcPr marL="6924" marR="6924" marT="692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0.007**</a:t>
                      </a:r>
                    </a:p>
                  </a:txBody>
                  <a:tcPr marL="6924" marR="6924" marT="6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0.009***</a:t>
                      </a:r>
                    </a:p>
                  </a:txBody>
                  <a:tcPr marL="6924" marR="6924" marT="69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0.012***</a:t>
                      </a:r>
                    </a:p>
                  </a:txBody>
                  <a:tcPr marL="6924" marR="6924" marT="69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0.007***</a:t>
                      </a:r>
                    </a:p>
                  </a:txBody>
                  <a:tcPr marL="6924" marR="6924" marT="69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-0.001</a:t>
                      </a:r>
                    </a:p>
                  </a:txBody>
                  <a:tcPr marL="6924" marR="6924" marT="69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0.005</a:t>
                      </a:r>
                    </a:p>
                  </a:txBody>
                  <a:tcPr marL="6924" marR="6924" marT="69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68345">
                <a:tc>
                  <a:txBody>
                    <a:bodyPr/>
                    <a:lstStyle/>
                    <a:p>
                      <a:pPr algn="l" fontAlgn="b"/>
                      <a:endParaRPr lang="ja-JP" altLang="en-US" sz="10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6924" marR="6924" marT="692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(0.003)</a:t>
                      </a:r>
                    </a:p>
                  </a:txBody>
                  <a:tcPr marL="6924" marR="6924" marT="6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(0.003)</a:t>
                      </a:r>
                    </a:p>
                  </a:txBody>
                  <a:tcPr marL="6924" marR="6924" marT="6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(0.002)</a:t>
                      </a:r>
                    </a:p>
                  </a:txBody>
                  <a:tcPr marL="6924" marR="6924" marT="6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(0.003)</a:t>
                      </a:r>
                    </a:p>
                  </a:txBody>
                  <a:tcPr marL="6924" marR="6924" marT="6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(0.004)</a:t>
                      </a:r>
                    </a:p>
                  </a:txBody>
                  <a:tcPr marL="6924" marR="6924" marT="6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(0.004)</a:t>
                      </a:r>
                    </a:p>
                  </a:txBody>
                  <a:tcPr marL="6924" marR="6924" marT="6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8345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高卒より上ダミー</a:t>
                      </a:r>
                    </a:p>
                  </a:txBody>
                  <a:tcPr marL="6924" marR="6924" marT="692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0.017</a:t>
                      </a:r>
                    </a:p>
                  </a:txBody>
                  <a:tcPr marL="6924" marR="6924" marT="6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-0.001</a:t>
                      </a:r>
                    </a:p>
                  </a:txBody>
                  <a:tcPr marL="6924" marR="6924" marT="6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-0.002</a:t>
                      </a:r>
                    </a:p>
                  </a:txBody>
                  <a:tcPr marL="6924" marR="6924" marT="6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0.037**</a:t>
                      </a:r>
                    </a:p>
                  </a:txBody>
                  <a:tcPr marL="6924" marR="6924" marT="6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0.030</a:t>
                      </a:r>
                    </a:p>
                  </a:txBody>
                  <a:tcPr marL="6924" marR="6924" marT="6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-0.001</a:t>
                      </a:r>
                    </a:p>
                  </a:txBody>
                  <a:tcPr marL="6924" marR="6924" marT="6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8345">
                <a:tc>
                  <a:txBody>
                    <a:bodyPr/>
                    <a:lstStyle/>
                    <a:p>
                      <a:pPr algn="l" fontAlgn="b"/>
                      <a:endParaRPr lang="ja-JP" altLang="en-US" sz="10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6924" marR="6924" marT="692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(0.016)</a:t>
                      </a:r>
                    </a:p>
                  </a:txBody>
                  <a:tcPr marL="6924" marR="6924" marT="6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(0.015)</a:t>
                      </a:r>
                    </a:p>
                  </a:txBody>
                  <a:tcPr marL="6924" marR="6924" marT="6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(0.016)</a:t>
                      </a:r>
                    </a:p>
                  </a:txBody>
                  <a:tcPr marL="6924" marR="6924" marT="6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(0.017)</a:t>
                      </a:r>
                    </a:p>
                  </a:txBody>
                  <a:tcPr marL="6924" marR="6924" marT="6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(0.024)</a:t>
                      </a:r>
                    </a:p>
                  </a:txBody>
                  <a:tcPr marL="6924" marR="6924" marT="6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(0.027)</a:t>
                      </a:r>
                    </a:p>
                  </a:txBody>
                  <a:tcPr marL="6924" marR="6924" marT="6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8345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一人当たり所得</a:t>
                      </a:r>
                    </a:p>
                  </a:txBody>
                  <a:tcPr marL="6924" marR="6924" marT="692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0.000</a:t>
                      </a:r>
                    </a:p>
                  </a:txBody>
                  <a:tcPr marL="6924" marR="6924" marT="6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0.000</a:t>
                      </a:r>
                    </a:p>
                  </a:txBody>
                  <a:tcPr marL="6924" marR="6924" marT="6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0.000***</a:t>
                      </a:r>
                    </a:p>
                  </a:txBody>
                  <a:tcPr marL="6924" marR="6924" marT="6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0.000*</a:t>
                      </a:r>
                    </a:p>
                  </a:txBody>
                  <a:tcPr marL="6924" marR="6924" marT="6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0.000**</a:t>
                      </a:r>
                    </a:p>
                  </a:txBody>
                  <a:tcPr marL="6924" marR="6924" marT="6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0.000***</a:t>
                      </a:r>
                    </a:p>
                  </a:txBody>
                  <a:tcPr marL="6924" marR="6924" marT="6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8345">
                <a:tc>
                  <a:txBody>
                    <a:bodyPr/>
                    <a:lstStyle/>
                    <a:p>
                      <a:pPr algn="l" fontAlgn="b"/>
                      <a:endParaRPr lang="ja-JP" altLang="en-US" sz="10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6924" marR="6924" marT="692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(0.000)</a:t>
                      </a:r>
                    </a:p>
                  </a:txBody>
                  <a:tcPr marL="6924" marR="6924" marT="6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(0.000)</a:t>
                      </a:r>
                    </a:p>
                  </a:txBody>
                  <a:tcPr marL="6924" marR="6924" marT="6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(0.000)</a:t>
                      </a:r>
                    </a:p>
                  </a:txBody>
                  <a:tcPr marL="6924" marR="6924" marT="6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(0.000)</a:t>
                      </a:r>
                    </a:p>
                  </a:txBody>
                  <a:tcPr marL="6924" marR="6924" marT="6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(0.000)</a:t>
                      </a:r>
                    </a:p>
                  </a:txBody>
                  <a:tcPr marL="6924" marR="6924" marT="6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(0.000)</a:t>
                      </a:r>
                    </a:p>
                  </a:txBody>
                  <a:tcPr marL="6924" marR="6924" marT="6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8345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子供あり</a:t>
                      </a:r>
                    </a:p>
                  </a:txBody>
                  <a:tcPr marL="6924" marR="6924" marT="692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0.020</a:t>
                      </a:r>
                    </a:p>
                  </a:txBody>
                  <a:tcPr marL="6924" marR="6924" marT="6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-0.011</a:t>
                      </a:r>
                    </a:p>
                  </a:txBody>
                  <a:tcPr marL="6924" marR="6924" marT="6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-0.028</a:t>
                      </a:r>
                    </a:p>
                  </a:txBody>
                  <a:tcPr marL="6924" marR="6924" marT="6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-0.092**</a:t>
                      </a:r>
                    </a:p>
                  </a:txBody>
                  <a:tcPr marL="6924" marR="6924" marT="6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-0.012</a:t>
                      </a:r>
                    </a:p>
                  </a:txBody>
                  <a:tcPr marL="6924" marR="6924" marT="6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-0.018</a:t>
                      </a:r>
                    </a:p>
                  </a:txBody>
                  <a:tcPr marL="6924" marR="6924" marT="6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8345">
                <a:tc>
                  <a:txBody>
                    <a:bodyPr/>
                    <a:lstStyle/>
                    <a:p>
                      <a:pPr algn="l" fontAlgn="b"/>
                      <a:endParaRPr lang="ja-JP" altLang="en-US" sz="10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6924" marR="6924" marT="692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(0.038)</a:t>
                      </a:r>
                    </a:p>
                  </a:txBody>
                  <a:tcPr marL="6924" marR="6924" marT="6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(0.034)</a:t>
                      </a:r>
                    </a:p>
                  </a:txBody>
                  <a:tcPr marL="6924" marR="6924" marT="6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(0.036)</a:t>
                      </a:r>
                    </a:p>
                  </a:txBody>
                  <a:tcPr marL="6924" marR="6924" marT="6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(0.038)</a:t>
                      </a:r>
                    </a:p>
                  </a:txBody>
                  <a:tcPr marL="6924" marR="6924" marT="6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(0.053)</a:t>
                      </a:r>
                    </a:p>
                  </a:txBody>
                  <a:tcPr marL="6924" marR="6924" marT="6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(0.049)</a:t>
                      </a:r>
                    </a:p>
                  </a:txBody>
                  <a:tcPr marL="6924" marR="6924" marT="6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8345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結婚</a:t>
                      </a:r>
                    </a:p>
                  </a:txBody>
                  <a:tcPr marL="6924" marR="6924" marT="692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-0.539***</a:t>
                      </a:r>
                    </a:p>
                  </a:txBody>
                  <a:tcPr marL="6924" marR="6924" marT="6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-0.522***</a:t>
                      </a:r>
                    </a:p>
                  </a:txBody>
                  <a:tcPr marL="6924" marR="6924" marT="6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-0.367***</a:t>
                      </a:r>
                    </a:p>
                  </a:txBody>
                  <a:tcPr marL="6924" marR="6924" marT="6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-0.683***</a:t>
                      </a:r>
                    </a:p>
                  </a:txBody>
                  <a:tcPr marL="6924" marR="6924" marT="6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-0.462***</a:t>
                      </a:r>
                    </a:p>
                  </a:txBody>
                  <a:tcPr marL="6924" marR="6924" marT="6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-0.790***</a:t>
                      </a:r>
                    </a:p>
                  </a:txBody>
                  <a:tcPr marL="6924" marR="6924" marT="6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8345">
                <a:tc>
                  <a:txBody>
                    <a:bodyPr/>
                    <a:lstStyle/>
                    <a:p>
                      <a:pPr algn="l" fontAlgn="b"/>
                      <a:endParaRPr lang="ja-JP" altLang="en-US" sz="10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6924" marR="6924" marT="692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(0.055)</a:t>
                      </a:r>
                    </a:p>
                  </a:txBody>
                  <a:tcPr marL="6924" marR="6924" marT="6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(0.049)</a:t>
                      </a:r>
                    </a:p>
                  </a:txBody>
                  <a:tcPr marL="6924" marR="6924" marT="6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(0.057)</a:t>
                      </a:r>
                    </a:p>
                  </a:txBody>
                  <a:tcPr marL="6924" marR="6924" marT="6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(0.059)</a:t>
                      </a:r>
                    </a:p>
                  </a:txBody>
                  <a:tcPr marL="6924" marR="6924" marT="6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(0.097)</a:t>
                      </a:r>
                    </a:p>
                  </a:txBody>
                  <a:tcPr marL="6924" marR="6924" marT="6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(0.084)</a:t>
                      </a:r>
                    </a:p>
                  </a:txBody>
                  <a:tcPr marL="6924" marR="6924" marT="6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8345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離婚</a:t>
                      </a:r>
                    </a:p>
                  </a:txBody>
                  <a:tcPr marL="6924" marR="6924" marT="692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-0.190***</a:t>
                      </a:r>
                    </a:p>
                  </a:txBody>
                  <a:tcPr marL="6924" marR="6924" marT="6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-0.035</a:t>
                      </a:r>
                    </a:p>
                  </a:txBody>
                  <a:tcPr marL="6924" marR="6924" marT="6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-0.038</a:t>
                      </a:r>
                    </a:p>
                  </a:txBody>
                  <a:tcPr marL="6924" marR="6924" marT="6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-0.046</a:t>
                      </a:r>
                    </a:p>
                  </a:txBody>
                  <a:tcPr marL="6924" marR="6924" marT="6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-0.039</a:t>
                      </a:r>
                    </a:p>
                  </a:txBody>
                  <a:tcPr marL="6924" marR="6924" marT="6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-0.057</a:t>
                      </a:r>
                    </a:p>
                  </a:txBody>
                  <a:tcPr marL="6924" marR="6924" marT="6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8345">
                <a:tc>
                  <a:txBody>
                    <a:bodyPr/>
                    <a:lstStyle/>
                    <a:p>
                      <a:pPr algn="l" fontAlgn="b"/>
                      <a:endParaRPr lang="ja-JP" altLang="en-US" sz="10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6924" marR="6924" marT="692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(0.045)</a:t>
                      </a:r>
                    </a:p>
                  </a:txBody>
                  <a:tcPr marL="6924" marR="6924" marT="6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(0.040)</a:t>
                      </a:r>
                    </a:p>
                  </a:txBody>
                  <a:tcPr marL="6924" marR="6924" marT="6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(0.049)</a:t>
                      </a:r>
                    </a:p>
                  </a:txBody>
                  <a:tcPr marL="6924" marR="6924" marT="6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(0.051)</a:t>
                      </a:r>
                    </a:p>
                  </a:txBody>
                  <a:tcPr marL="6924" marR="6924" marT="6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(0.095)</a:t>
                      </a:r>
                    </a:p>
                  </a:txBody>
                  <a:tcPr marL="6924" marR="6924" marT="6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(0.072)</a:t>
                      </a:r>
                    </a:p>
                  </a:txBody>
                  <a:tcPr marL="6924" marR="6924" marT="6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8345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死別</a:t>
                      </a:r>
                    </a:p>
                  </a:txBody>
                  <a:tcPr marL="6924" marR="6924" marT="692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0.078</a:t>
                      </a:r>
                    </a:p>
                  </a:txBody>
                  <a:tcPr marL="6924" marR="6924" marT="6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0.005</a:t>
                      </a:r>
                    </a:p>
                  </a:txBody>
                  <a:tcPr marL="6924" marR="6924" marT="6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0.079</a:t>
                      </a:r>
                    </a:p>
                  </a:txBody>
                  <a:tcPr marL="6924" marR="6924" marT="6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-0.010</a:t>
                      </a:r>
                    </a:p>
                  </a:txBody>
                  <a:tcPr marL="6924" marR="6924" marT="6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0.016</a:t>
                      </a:r>
                    </a:p>
                  </a:txBody>
                  <a:tcPr marL="6924" marR="6924" marT="6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0.002</a:t>
                      </a:r>
                    </a:p>
                  </a:txBody>
                  <a:tcPr marL="6924" marR="6924" marT="6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8345">
                <a:tc>
                  <a:txBody>
                    <a:bodyPr/>
                    <a:lstStyle/>
                    <a:p>
                      <a:pPr algn="l" fontAlgn="b"/>
                      <a:endParaRPr lang="ja-JP" altLang="en-US" sz="10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6924" marR="6924" marT="692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(0.067)</a:t>
                      </a:r>
                    </a:p>
                  </a:txBody>
                  <a:tcPr marL="6924" marR="6924" marT="6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(0.045)</a:t>
                      </a:r>
                    </a:p>
                  </a:txBody>
                  <a:tcPr marL="6924" marR="6924" marT="6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(0.058)</a:t>
                      </a:r>
                    </a:p>
                  </a:txBody>
                  <a:tcPr marL="6924" marR="6924" marT="6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(0.049)</a:t>
                      </a:r>
                    </a:p>
                  </a:txBody>
                  <a:tcPr marL="6924" marR="6924" marT="6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(0.088)</a:t>
                      </a:r>
                    </a:p>
                  </a:txBody>
                  <a:tcPr marL="6924" marR="6924" marT="6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(0.065)</a:t>
                      </a:r>
                    </a:p>
                  </a:txBody>
                  <a:tcPr marL="6924" marR="6924" marT="6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8345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結婚満足度</a:t>
                      </a:r>
                    </a:p>
                  </a:txBody>
                  <a:tcPr marL="6924" marR="6924" marT="692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0.200***</a:t>
                      </a:r>
                    </a:p>
                  </a:txBody>
                  <a:tcPr marL="6924" marR="6924" marT="6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0.213***</a:t>
                      </a:r>
                    </a:p>
                  </a:txBody>
                  <a:tcPr marL="6924" marR="6924" marT="6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0.182***</a:t>
                      </a:r>
                    </a:p>
                  </a:txBody>
                  <a:tcPr marL="6924" marR="6924" marT="6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0.243***</a:t>
                      </a:r>
                    </a:p>
                  </a:txBody>
                  <a:tcPr marL="6924" marR="6924" marT="6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0.180***</a:t>
                      </a:r>
                    </a:p>
                  </a:txBody>
                  <a:tcPr marL="6924" marR="6924" marT="6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0.266***</a:t>
                      </a:r>
                    </a:p>
                  </a:txBody>
                  <a:tcPr marL="6924" marR="6924" marT="6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8345">
                <a:tc>
                  <a:txBody>
                    <a:bodyPr/>
                    <a:lstStyle/>
                    <a:p>
                      <a:pPr algn="l" fontAlgn="b"/>
                      <a:endParaRPr lang="ja-JP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6924" marR="6924" marT="692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(0.013)</a:t>
                      </a:r>
                    </a:p>
                  </a:txBody>
                  <a:tcPr marL="6924" marR="6924" marT="6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(0.011)</a:t>
                      </a:r>
                    </a:p>
                  </a:txBody>
                  <a:tcPr marL="6924" marR="6924" marT="6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(0.012)</a:t>
                      </a:r>
                    </a:p>
                  </a:txBody>
                  <a:tcPr marL="6924" marR="6924" marT="6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(0.012)</a:t>
                      </a:r>
                    </a:p>
                  </a:txBody>
                  <a:tcPr marL="6924" marR="6924" marT="6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(0.016)</a:t>
                      </a:r>
                    </a:p>
                  </a:txBody>
                  <a:tcPr marL="6924" marR="6924" marT="6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(0.018)</a:t>
                      </a:r>
                    </a:p>
                  </a:txBody>
                  <a:tcPr marL="6924" marR="6924" marT="6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8345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子供の数</a:t>
                      </a:r>
                    </a:p>
                  </a:txBody>
                  <a:tcPr marL="6924" marR="6924" marT="692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0.017</a:t>
                      </a:r>
                    </a:p>
                  </a:txBody>
                  <a:tcPr marL="6924" marR="6924" marT="6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-0.011</a:t>
                      </a:r>
                    </a:p>
                  </a:txBody>
                  <a:tcPr marL="6924" marR="6924" marT="6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0.001</a:t>
                      </a:r>
                    </a:p>
                  </a:txBody>
                  <a:tcPr marL="6924" marR="6924" marT="6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0.012</a:t>
                      </a:r>
                    </a:p>
                  </a:txBody>
                  <a:tcPr marL="6924" marR="6924" marT="6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-0.001</a:t>
                      </a:r>
                    </a:p>
                  </a:txBody>
                  <a:tcPr marL="6924" marR="6924" marT="6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0.015</a:t>
                      </a:r>
                    </a:p>
                  </a:txBody>
                  <a:tcPr marL="6924" marR="6924" marT="6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8345">
                <a:tc>
                  <a:txBody>
                    <a:bodyPr/>
                    <a:lstStyle/>
                    <a:p>
                      <a:pPr algn="l" fontAlgn="b"/>
                      <a:endParaRPr lang="ja-JP" altLang="en-US" sz="10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6924" marR="6924" marT="692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(0.012)</a:t>
                      </a:r>
                    </a:p>
                  </a:txBody>
                  <a:tcPr marL="6924" marR="6924" marT="6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(0.011)</a:t>
                      </a:r>
                    </a:p>
                  </a:txBody>
                  <a:tcPr marL="6924" marR="6924" marT="6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(0.012)</a:t>
                      </a:r>
                    </a:p>
                  </a:txBody>
                  <a:tcPr marL="6924" marR="6924" marT="6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(0.012)</a:t>
                      </a:r>
                    </a:p>
                  </a:txBody>
                  <a:tcPr marL="6924" marR="6924" marT="6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(0.014)</a:t>
                      </a:r>
                    </a:p>
                  </a:txBody>
                  <a:tcPr marL="6924" marR="6924" marT="6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(0.014)</a:t>
                      </a:r>
                    </a:p>
                  </a:txBody>
                  <a:tcPr marL="6924" marR="6924" marT="6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8345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子供と同居</a:t>
                      </a:r>
                    </a:p>
                  </a:txBody>
                  <a:tcPr marL="6924" marR="6924" marT="692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-0.002</a:t>
                      </a:r>
                    </a:p>
                  </a:txBody>
                  <a:tcPr marL="6924" marR="6924" marT="6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-0.004</a:t>
                      </a:r>
                    </a:p>
                  </a:txBody>
                  <a:tcPr marL="6924" marR="6924" marT="6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-0.002</a:t>
                      </a:r>
                    </a:p>
                  </a:txBody>
                  <a:tcPr marL="6924" marR="6924" marT="6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0.007</a:t>
                      </a:r>
                    </a:p>
                  </a:txBody>
                  <a:tcPr marL="6924" marR="6924" marT="6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0.001</a:t>
                      </a:r>
                    </a:p>
                  </a:txBody>
                  <a:tcPr marL="6924" marR="6924" marT="6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0.039*</a:t>
                      </a:r>
                    </a:p>
                  </a:txBody>
                  <a:tcPr marL="6924" marR="6924" marT="6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8345">
                <a:tc>
                  <a:txBody>
                    <a:bodyPr/>
                    <a:lstStyle/>
                    <a:p>
                      <a:pPr algn="l" fontAlgn="b"/>
                      <a:endParaRPr lang="ja-JP" altLang="en-US" sz="10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6924" marR="6924" marT="692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(0.022)</a:t>
                      </a:r>
                    </a:p>
                  </a:txBody>
                  <a:tcPr marL="6924" marR="6924" marT="6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(0.020)</a:t>
                      </a:r>
                    </a:p>
                  </a:txBody>
                  <a:tcPr marL="6924" marR="6924" marT="6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(0.018)</a:t>
                      </a:r>
                    </a:p>
                  </a:txBody>
                  <a:tcPr marL="6924" marR="6924" marT="6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(0.018)</a:t>
                      </a:r>
                    </a:p>
                  </a:txBody>
                  <a:tcPr marL="6924" marR="6924" marT="6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(0.022)</a:t>
                      </a:r>
                    </a:p>
                  </a:txBody>
                  <a:tcPr marL="6924" marR="6924" marT="6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(0.023)</a:t>
                      </a:r>
                    </a:p>
                  </a:txBody>
                  <a:tcPr marL="6924" marR="6924" marT="6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8345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子供との連絡</a:t>
                      </a:r>
                      <a:r>
                        <a:rPr lang="ja-JP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頻度</a:t>
                      </a:r>
                      <a:r>
                        <a:rPr lang="en-US" altLang="ja-JP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</a:t>
                      </a:r>
                      <a:r>
                        <a:rPr lang="ja-JP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基準はコンタクトなし</a:t>
                      </a:r>
                      <a:r>
                        <a:rPr lang="en-US" altLang="ja-JP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)</a:t>
                      </a:r>
                      <a:endParaRPr lang="ja-JP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6924" marR="6924" marT="692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ja-JP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6924" marR="6924" marT="6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ja-JP" altLang="en-US" sz="10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6924" marR="6924" marT="6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ja-JP" altLang="en-US" sz="10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6924" marR="6924" marT="6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ja-JP" altLang="en-US" sz="10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6924" marR="6924" marT="6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ja-JP" altLang="en-US" sz="10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6924" marR="6924" marT="6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ja-JP" altLang="en-US" sz="10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6924" marR="6924" marT="6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8345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ja-JP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    </a:t>
                      </a:r>
                      <a:r>
                        <a:rPr lang="ja-JP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毎日</a:t>
                      </a:r>
                      <a:endParaRPr lang="ja-JP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6924" marR="6924" marT="692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-0.034</a:t>
                      </a:r>
                    </a:p>
                  </a:txBody>
                  <a:tcPr marL="6924" marR="6924" marT="6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0.042*</a:t>
                      </a:r>
                    </a:p>
                  </a:txBody>
                  <a:tcPr marL="6924" marR="6924" marT="6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0.063***</a:t>
                      </a:r>
                    </a:p>
                  </a:txBody>
                  <a:tcPr marL="6924" marR="6924" marT="6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0.037*</a:t>
                      </a:r>
                    </a:p>
                  </a:txBody>
                  <a:tcPr marL="6924" marR="6924" marT="6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0.007</a:t>
                      </a:r>
                    </a:p>
                  </a:txBody>
                  <a:tcPr marL="6924" marR="6924" marT="6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0.033</a:t>
                      </a:r>
                    </a:p>
                  </a:txBody>
                  <a:tcPr marL="6924" marR="6924" marT="6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8345">
                <a:tc>
                  <a:txBody>
                    <a:bodyPr/>
                    <a:lstStyle/>
                    <a:p>
                      <a:pPr algn="l" fontAlgn="b"/>
                      <a:endParaRPr lang="ja-JP" altLang="en-US" sz="10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6924" marR="6924" marT="692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(0.029)</a:t>
                      </a:r>
                    </a:p>
                  </a:txBody>
                  <a:tcPr marL="6924" marR="6924" marT="6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(0.024)</a:t>
                      </a:r>
                    </a:p>
                  </a:txBody>
                  <a:tcPr marL="6924" marR="6924" marT="6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(0.023)</a:t>
                      </a:r>
                    </a:p>
                  </a:txBody>
                  <a:tcPr marL="6924" marR="6924" marT="6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(0.021)</a:t>
                      </a:r>
                    </a:p>
                  </a:txBody>
                  <a:tcPr marL="6924" marR="6924" marT="6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(0.028)</a:t>
                      </a:r>
                    </a:p>
                  </a:txBody>
                  <a:tcPr marL="6924" marR="6924" marT="6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(0.027)</a:t>
                      </a:r>
                    </a:p>
                  </a:txBody>
                  <a:tcPr marL="6924" marR="6924" marT="6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8345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ja-JP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    1</a:t>
                      </a:r>
                      <a:r>
                        <a:rPr lang="ja-JP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週間に数回</a:t>
                      </a:r>
                    </a:p>
                  </a:txBody>
                  <a:tcPr marL="6924" marR="6924" marT="692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0.046*</a:t>
                      </a:r>
                    </a:p>
                  </a:txBody>
                  <a:tcPr marL="6924" marR="6924" marT="6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0.040*</a:t>
                      </a:r>
                    </a:p>
                  </a:txBody>
                  <a:tcPr marL="6924" marR="6924" marT="6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0.046**</a:t>
                      </a:r>
                    </a:p>
                  </a:txBody>
                  <a:tcPr marL="6924" marR="6924" marT="6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0.060***</a:t>
                      </a:r>
                    </a:p>
                  </a:txBody>
                  <a:tcPr marL="6924" marR="6924" marT="6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0.030</a:t>
                      </a:r>
                    </a:p>
                  </a:txBody>
                  <a:tcPr marL="6924" marR="6924" marT="6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0.056**</a:t>
                      </a:r>
                    </a:p>
                  </a:txBody>
                  <a:tcPr marL="6924" marR="6924" marT="6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8345">
                <a:tc>
                  <a:txBody>
                    <a:bodyPr/>
                    <a:lstStyle/>
                    <a:p>
                      <a:pPr algn="l" fontAlgn="b"/>
                      <a:endParaRPr lang="ja-JP" altLang="en-US" sz="10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6924" marR="6924" marT="692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(0.024)</a:t>
                      </a:r>
                    </a:p>
                  </a:txBody>
                  <a:tcPr marL="6924" marR="6924" marT="6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(0.020)</a:t>
                      </a:r>
                    </a:p>
                  </a:txBody>
                  <a:tcPr marL="6924" marR="6924" marT="6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(0.020)</a:t>
                      </a:r>
                    </a:p>
                  </a:txBody>
                  <a:tcPr marL="6924" marR="6924" marT="6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(0.020)</a:t>
                      </a:r>
                    </a:p>
                  </a:txBody>
                  <a:tcPr marL="6924" marR="6924" marT="6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(0.026)</a:t>
                      </a:r>
                    </a:p>
                  </a:txBody>
                  <a:tcPr marL="6924" marR="6924" marT="6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(0.026)</a:t>
                      </a:r>
                    </a:p>
                  </a:txBody>
                  <a:tcPr marL="6924" marR="6924" marT="6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8345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ja-JP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    1</a:t>
                      </a:r>
                      <a:r>
                        <a:rPr lang="ja-JP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週間に</a:t>
                      </a:r>
                      <a:r>
                        <a:rPr lang="en-US" altLang="ja-JP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1</a:t>
                      </a:r>
                      <a:r>
                        <a:rPr lang="ja-JP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回</a:t>
                      </a:r>
                    </a:p>
                  </a:txBody>
                  <a:tcPr marL="6924" marR="6924" marT="692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-0.009</a:t>
                      </a:r>
                    </a:p>
                  </a:txBody>
                  <a:tcPr marL="6924" marR="6924" marT="6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0.051**</a:t>
                      </a:r>
                    </a:p>
                  </a:txBody>
                  <a:tcPr marL="6924" marR="6924" marT="6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0.027</a:t>
                      </a:r>
                    </a:p>
                  </a:txBody>
                  <a:tcPr marL="6924" marR="6924" marT="6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0.015</a:t>
                      </a:r>
                    </a:p>
                  </a:txBody>
                  <a:tcPr marL="6924" marR="6924" marT="6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0.018</a:t>
                      </a:r>
                    </a:p>
                  </a:txBody>
                  <a:tcPr marL="6924" marR="6924" marT="6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0.067***</a:t>
                      </a:r>
                    </a:p>
                  </a:txBody>
                  <a:tcPr marL="6924" marR="6924" marT="6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8345">
                <a:tc>
                  <a:txBody>
                    <a:bodyPr/>
                    <a:lstStyle/>
                    <a:p>
                      <a:pPr algn="l" fontAlgn="b"/>
                      <a:endParaRPr lang="ja-JP" altLang="en-US" sz="10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6924" marR="6924" marT="692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(0.023)</a:t>
                      </a:r>
                    </a:p>
                  </a:txBody>
                  <a:tcPr marL="6924" marR="6924" marT="6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(0.021)</a:t>
                      </a:r>
                    </a:p>
                  </a:txBody>
                  <a:tcPr marL="6924" marR="6924" marT="6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(0.020)</a:t>
                      </a:r>
                    </a:p>
                  </a:txBody>
                  <a:tcPr marL="6924" marR="6924" marT="6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(0.020)</a:t>
                      </a:r>
                    </a:p>
                  </a:txBody>
                  <a:tcPr marL="6924" marR="6924" marT="6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(0.024)</a:t>
                      </a:r>
                    </a:p>
                  </a:txBody>
                  <a:tcPr marL="6924" marR="6924" marT="6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(0.025)</a:t>
                      </a:r>
                    </a:p>
                  </a:txBody>
                  <a:tcPr marL="6924" marR="6924" marT="6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8345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ja-JP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    2</a:t>
                      </a:r>
                      <a:r>
                        <a:rPr lang="ja-JP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週間に</a:t>
                      </a:r>
                      <a:r>
                        <a:rPr lang="en-US" altLang="ja-JP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1</a:t>
                      </a:r>
                      <a:r>
                        <a:rPr lang="ja-JP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回</a:t>
                      </a:r>
                    </a:p>
                  </a:txBody>
                  <a:tcPr marL="6924" marR="6924" marT="692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0.014</a:t>
                      </a:r>
                    </a:p>
                  </a:txBody>
                  <a:tcPr marL="6924" marR="6924" marT="6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0.060***</a:t>
                      </a:r>
                    </a:p>
                  </a:txBody>
                  <a:tcPr marL="6924" marR="6924" marT="6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0.036*</a:t>
                      </a:r>
                    </a:p>
                  </a:txBody>
                  <a:tcPr marL="6924" marR="6924" marT="6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0.046**</a:t>
                      </a:r>
                    </a:p>
                  </a:txBody>
                  <a:tcPr marL="6924" marR="6924" marT="6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-0.040</a:t>
                      </a:r>
                    </a:p>
                  </a:txBody>
                  <a:tcPr marL="6924" marR="6924" marT="6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0.034</a:t>
                      </a:r>
                    </a:p>
                  </a:txBody>
                  <a:tcPr marL="6924" marR="6924" marT="6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8345">
                <a:tc>
                  <a:txBody>
                    <a:bodyPr/>
                    <a:lstStyle/>
                    <a:p>
                      <a:pPr algn="l" fontAlgn="b"/>
                      <a:endParaRPr lang="ja-JP" altLang="en-US" sz="10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6924" marR="6924" marT="692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(0.026)</a:t>
                      </a:r>
                    </a:p>
                  </a:txBody>
                  <a:tcPr marL="6924" marR="6924" marT="6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(0.022)</a:t>
                      </a:r>
                    </a:p>
                  </a:txBody>
                  <a:tcPr marL="6924" marR="6924" marT="6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(0.021)</a:t>
                      </a:r>
                    </a:p>
                  </a:txBody>
                  <a:tcPr marL="6924" marR="6924" marT="6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(0.020)</a:t>
                      </a:r>
                    </a:p>
                  </a:txBody>
                  <a:tcPr marL="6924" marR="6924" marT="6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(0.025)</a:t>
                      </a:r>
                    </a:p>
                  </a:txBody>
                  <a:tcPr marL="6924" marR="6924" marT="6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(0.026)</a:t>
                      </a:r>
                    </a:p>
                  </a:txBody>
                  <a:tcPr marL="6924" marR="6924" marT="6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8345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ja-JP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    </a:t>
                      </a:r>
                      <a:r>
                        <a:rPr lang="ja-JP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月</a:t>
                      </a:r>
                      <a:r>
                        <a:rPr lang="ja-JP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に</a:t>
                      </a:r>
                      <a:r>
                        <a:rPr lang="en-US" altLang="ja-JP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1</a:t>
                      </a:r>
                      <a:r>
                        <a:rPr lang="ja-JP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回</a:t>
                      </a:r>
                    </a:p>
                  </a:txBody>
                  <a:tcPr marL="6924" marR="6924" marT="692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0.008</a:t>
                      </a:r>
                    </a:p>
                  </a:txBody>
                  <a:tcPr marL="6924" marR="6924" marT="6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0.021</a:t>
                      </a:r>
                    </a:p>
                  </a:txBody>
                  <a:tcPr marL="6924" marR="6924" marT="6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0.038*</a:t>
                      </a:r>
                    </a:p>
                  </a:txBody>
                  <a:tcPr marL="6924" marR="6924" marT="6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0.063***</a:t>
                      </a:r>
                    </a:p>
                  </a:txBody>
                  <a:tcPr marL="6924" marR="6924" marT="6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0.060**</a:t>
                      </a:r>
                    </a:p>
                  </a:txBody>
                  <a:tcPr marL="6924" marR="6924" marT="6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0.035</a:t>
                      </a:r>
                    </a:p>
                  </a:txBody>
                  <a:tcPr marL="6924" marR="6924" marT="6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8345">
                <a:tc>
                  <a:txBody>
                    <a:bodyPr/>
                    <a:lstStyle/>
                    <a:p>
                      <a:pPr algn="l" fontAlgn="b"/>
                      <a:endParaRPr lang="ja-JP" altLang="en-US" sz="10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6924" marR="6924" marT="692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(0.023)</a:t>
                      </a:r>
                    </a:p>
                  </a:txBody>
                  <a:tcPr marL="6924" marR="6924" marT="6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(0.022)</a:t>
                      </a:r>
                    </a:p>
                  </a:txBody>
                  <a:tcPr marL="6924" marR="6924" marT="6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(0.021)</a:t>
                      </a:r>
                    </a:p>
                  </a:txBody>
                  <a:tcPr marL="6924" marR="6924" marT="6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(0.021)</a:t>
                      </a:r>
                    </a:p>
                  </a:txBody>
                  <a:tcPr marL="6924" marR="6924" marT="6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(0.025)</a:t>
                      </a:r>
                    </a:p>
                  </a:txBody>
                  <a:tcPr marL="6924" marR="6924" marT="6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(0.024)</a:t>
                      </a:r>
                    </a:p>
                  </a:txBody>
                  <a:tcPr marL="6924" marR="6924" marT="6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8345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ja-JP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    </a:t>
                      </a:r>
                      <a:r>
                        <a:rPr lang="ja-JP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月</a:t>
                      </a:r>
                      <a:r>
                        <a:rPr lang="ja-JP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に</a:t>
                      </a:r>
                      <a:r>
                        <a:rPr lang="en-US" altLang="ja-JP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1</a:t>
                      </a:r>
                      <a:r>
                        <a:rPr lang="ja-JP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回未満</a:t>
                      </a:r>
                    </a:p>
                  </a:txBody>
                  <a:tcPr marL="6924" marR="6924" marT="692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-0.015</a:t>
                      </a:r>
                    </a:p>
                  </a:txBody>
                  <a:tcPr marL="6924" marR="6924" marT="6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-0.030</a:t>
                      </a:r>
                    </a:p>
                  </a:txBody>
                  <a:tcPr marL="6924" marR="6924" marT="6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0.019</a:t>
                      </a:r>
                    </a:p>
                  </a:txBody>
                  <a:tcPr marL="6924" marR="6924" marT="6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-0.011</a:t>
                      </a:r>
                    </a:p>
                  </a:txBody>
                  <a:tcPr marL="6924" marR="6924" marT="6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-0.010</a:t>
                      </a:r>
                    </a:p>
                  </a:txBody>
                  <a:tcPr marL="6924" marR="6924" marT="6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-0.014</a:t>
                      </a:r>
                    </a:p>
                  </a:txBody>
                  <a:tcPr marL="6924" marR="6924" marT="6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8345">
                <a:tc>
                  <a:txBody>
                    <a:bodyPr/>
                    <a:lstStyle/>
                    <a:p>
                      <a:pPr algn="l" fontAlgn="b"/>
                      <a:endParaRPr lang="ja-JP" altLang="en-US" sz="10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6924" marR="6924" marT="692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(0.030)</a:t>
                      </a:r>
                    </a:p>
                  </a:txBody>
                  <a:tcPr marL="6924" marR="6924" marT="6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(0.025)</a:t>
                      </a:r>
                    </a:p>
                  </a:txBody>
                  <a:tcPr marL="6924" marR="6924" marT="6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(0.024)</a:t>
                      </a:r>
                    </a:p>
                  </a:txBody>
                  <a:tcPr marL="6924" marR="6924" marT="6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(0.024)</a:t>
                      </a:r>
                    </a:p>
                  </a:txBody>
                  <a:tcPr marL="6924" marR="6924" marT="6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(0.028)</a:t>
                      </a:r>
                    </a:p>
                  </a:txBody>
                  <a:tcPr marL="6924" marR="6924" marT="6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(0.028)</a:t>
                      </a:r>
                    </a:p>
                  </a:txBody>
                  <a:tcPr marL="6924" marR="6924" marT="6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8345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観測値</a:t>
                      </a:r>
                    </a:p>
                  </a:txBody>
                  <a:tcPr marL="6924" marR="6924" marT="692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1880</a:t>
                      </a:r>
                    </a:p>
                  </a:txBody>
                  <a:tcPr marL="6924" marR="6924" marT="6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1934</a:t>
                      </a:r>
                    </a:p>
                  </a:txBody>
                  <a:tcPr marL="6924" marR="6924" marT="6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3056</a:t>
                      </a:r>
                    </a:p>
                  </a:txBody>
                  <a:tcPr marL="6924" marR="6924" marT="6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3010</a:t>
                      </a:r>
                    </a:p>
                  </a:txBody>
                  <a:tcPr marL="6924" marR="6924" marT="6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2124</a:t>
                      </a:r>
                    </a:p>
                  </a:txBody>
                  <a:tcPr marL="6924" marR="6924" marT="6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2254</a:t>
                      </a:r>
                    </a:p>
                  </a:txBody>
                  <a:tcPr marL="6924" marR="6924" marT="6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6993325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en-US" altLang="ja-JP" dirty="0" smtClean="0"/>
              <a:t>26. </a:t>
            </a:r>
            <a:r>
              <a:rPr lang="ja-JP" altLang="en-US" dirty="0" smtClean="0"/>
              <a:t>既婚者</a:t>
            </a:r>
            <a:r>
              <a:rPr kumimoji="1" lang="ja-JP" altLang="en-US" dirty="0" smtClean="0"/>
              <a:t>の割合と結婚満足度</a:t>
            </a:r>
            <a:endParaRPr kumimoji="1" lang="ja-JP" altLang="en-US" dirty="0"/>
          </a:p>
        </p:txBody>
      </p:sp>
      <p:graphicFrame>
        <p:nvGraphicFramePr>
          <p:cNvPr id="7" name="グラフ 6"/>
          <p:cNvGraphicFramePr>
            <a:graphicFrameLocks/>
          </p:cNvGraphicFramePr>
          <p:nvPr>
            <p:extLst/>
          </p:nvPr>
        </p:nvGraphicFramePr>
        <p:xfrm>
          <a:off x="6310744" y="1690688"/>
          <a:ext cx="5043055" cy="2424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コンテンツ プレースホルダー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255072"/>
              </p:ext>
            </p:extLst>
          </p:nvPr>
        </p:nvGraphicFramePr>
        <p:xfrm>
          <a:off x="838200" y="1874520"/>
          <a:ext cx="5001768" cy="4684779"/>
        </p:xfrm>
        <a:graphic>
          <a:graphicData uri="http://schemas.openxmlformats.org/drawingml/2006/table">
            <a:tbl>
              <a:tblPr/>
              <a:tblGrid>
                <a:gridCol w="1667256"/>
                <a:gridCol w="1667256"/>
                <a:gridCol w="1667256"/>
              </a:tblGrid>
              <a:tr h="425889">
                <a:tc>
                  <a:txBody>
                    <a:bodyPr/>
                    <a:lstStyle/>
                    <a:p>
                      <a:pPr algn="l" fontAlgn="b"/>
                      <a:endParaRPr lang="ja-JP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MS PGothic" charset="-128"/>
                        <a:ea typeface="MS PGothic" charset="-128"/>
                        <a:cs typeface="MS PGothic" charset="-128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ja-JP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MS PGothic" charset="-128"/>
                          <a:ea typeface="MS PGothic" charset="-128"/>
                          <a:cs typeface="MS PGothic" charset="-128"/>
                        </a:rPr>
                        <a:t>調布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425889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MS PGothic" charset="-128"/>
                          <a:ea typeface="MS PGothic" charset="-128"/>
                          <a:cs typeface="MS PGothic" charset="-128"/>
                        </a:rPr>
                        <a:t>　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MS PGothic" charset="-128"/>
                          <a:ea typeface="MS PGothic" charset="-128"/>
                          <a:cs typeface="MS PGothic" charset="-128"/>
                        </a:rPr>
                        <a:t>男性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MS PGothic" charset="-128"/>
                          <a:ea typeface="MS PGothic" charset="-128"/>
                          <a:cs typeface="MS PGothic" charset="-128"/>
                        </a:rPr>
                        <a:t>女性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5889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ja-JP" sz="1800" b="1" i="0" u="none" strike="noStrike">
                          <a:solidFill>
                            <a:srgbClr val="000000"/>
                          </a:solidFill>
                          <a:effectLst/>
                          <a:latin typeface="MS PGothic" charset="-128"/>
                          <a:ea typeface="MS PGothic" charset="-128"/>
                          <a:cs typeface="MS PGothic" charset="-128"/>
                        </a:rPr>
                        <a:t>50</a:t>
                      </a:r>
                      <a:r>
                        <a:rPr lang="ja-JP" alt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MS PGothic" charset="-128"/>
                          <a:ea typeface="MS PGothic" charset="-128"/>
                          <a:cs typeface="MS PGothic" charset="-128"/>
                        </a:rPr>
                        <a:t>代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800" b="1" i="0" u="none" strike="noStrike">
                          <a:solidFill>
                            <a:srgbClr val="000000"/>
                          </a:solidFill>
                          <a:effectLst/>
                          <a:latin typeface="MS PGothic" charset="-128"/>
                          <a:ea typeface="MS PGothic" charset="-128"/>
                          <a:cs typeface="MS PGothic" charset="-128"/>
                        </a:rPr>
                        <a:t>76.0%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800" b="1" i="0" u="none" strike="noStrike">
                          <a:solidFill>
                            <a:srgbClr val="000000"/>
                          </a:solidFill>
                          <a:effectLst/>
                          <a:latin typeface="MS PGothic" charset="-128"/>
                          <a:ea typeface="MS PGothic" charset="-128"/>
                          <a:cs typeface="MS PGothic" charset="-128"/>
                        </a:rPr>
                        <a:t>71.4%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25889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ja-JP" sz="1800" b="1" i="0" u="none" strike="noStrike">
                          <a:solidFill>
                            <a:srgbClr val="000000"/>
                          </a:solidFill>
                          <a:effectLst/>
                          <a:latin typeface="MS PGothic" charset="-128"/>
                          <a:ea typeface="MS PGothic" charset="-128"/>
                          <a:cs typeface="MS PGothic" charset="-128"/>
                        </a:rPr>
                        <a:t>60</a:t>
                      </a:r>
                      <a:r>
                        <a:rPr lang="ja-JP" alt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MS PGothic" charset="-128"/>
                          <a:ea typeface="MS PGothic" charset="-128"/>
                          <a:cs typeface="MS PGothic" charset="-128"/>
                        </a:rPr>
                        <a:t>代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800" b="1" i="0" u="none" strike="noStrike">
                          <a:solidFill>
                            <a:srgbClr val="000000"/>
                          </a:solidFill>
                          <a:effectLst/>
                          <a:latin typeface="MS PGothic" charset="-128"/>
                          <a:ea typeface="MS PGothic" charset="-128"/>
                          <a:cs typeface="MS PGothic" charset="-128"/>
                        </a:rPr>
                        <a:t>82.3%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800" b="1" i="0" u="none" strike="noStrike">
                          <a:solidFill>
                            <a:srgbClr val="000000"/>
                          </a:solidFill>
                          <a:effectLst/>
                          <a:latin typeface="MS PGothic" charset="-128"/>
                          <a:ea typeface="MS PGothic" charset="-128"/>
                          <a:cs typeface="MS PGothic" charset="-128"/>
                        </a:rPr>
                        <a:t>66.2%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5889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ja-JP" sz="1800" b="1" i="0" u="none" strike="noStrike">
                          <a:solidFill>
                            <a:srgbClr val="000000"/>
                          </a:solidFill>
                          <a:effectLst/>
                          <a:latin typeface="MS PGothic" charset="-128"/>
                          <a:ea typeface="MS PGothic" charset="-128"/>
                          <a:cs typeface="MS PGothic" charset="-128"/>
                        </a:rPr>
                        <a:t>70</a:t>
                      </a:r>
                      <a:r>
                        <a:rPr lang="ja-JP" alt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MS PGothic" charset="-128"/>
                          <a:ea typeface="MS PGothic" charset="-128"/>
                          <a:cs typeface="MS PGothic" charset="-128"/>
                        </a:rPr>
                        <a:t>代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800" b="1" i="0" u="none" strike="noStrike">
                          <a:solidFill>
                            <a:srgbClr val="000000"/>
                          </a:solidFill>
                          <a:effectLst/>
                          <a:latin typeface="MS PGothic" charset="-128"/>
                          <a:ea typeface="MS PGothic" charset="-128"/>
                          <a:cs typeface="MS PGothic" charset="-128"/>
                        </a:rPr>
                        <a:t>87.7%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800" b="1" i="0" u="none" strike="noStrike">
                          <a:solidFill>
                            <a:srgbClr val="000000"/>
                          </a:solidFill>
                          <a:effectLst/>
                          <a:latin typeface="MS PGothic" charset="-128"/>
                          <a:ea typeface="MS PGothic" charset="-128"/>
                          <a:cs typeface="MS PGothic" charset="-128"/>
                        </a:rPr>
                        <a:t>68.2%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5889">
                <a:tc>
                  <a:txBody>
                    <a:bodyPr/>
                    <a:lstStyle/>
                    <a:p>
                      <a:pPr algn="l" fontAlgn="b"/>
                      <a:endParaRPr lang="ja-JP" altLang="en-US" sz="1800" b="1" i="0" u="none" strike="noStrike">
                        <a:solidFill>
                          <a:srgbClr val="000000"/>
                        </a:solidFill>
                        <a:effectLst/>
                        <a:latin typeface="MS PGothic" charset="-128"/>
                        <a:ea typeface="MS PGothic" charset="-128"/>
                        <a:cs typeface="MS PGothic" charset="-128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800" b="1" i="0" u="none" strike="noStrike">
                        <a:solidFill>
                          <a:srgbClr val="000000"/>
                        </a:solidFill>
                        <a:effectLst/>
                        <a:latin typeface="MS PGothic" charset="-128"/>
                        <a:ea typeface="MS PGothic" charset="-128"/>
                        <a:cs typeface="MS PGothic" charset="-128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800" b="1" i="0" u="none" strike="noStrike">
                        <a:solidFill>
                          <a:srgbClr val="000000"/>
                        </a:solidFill>
                        <a:effectLst/>
                        <a:latin typeface="MS PGothic" charset="-128"/>
                        <a:ea typeface="MS PGothic" charset="-128"/>
                        <a:cs typeface="MS PGothic" charset="-128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25889">
                <a:tc>
                  <a:txBody>
                    <a:bodyPr/>
                    <a:lstStyle/>
                    <a:p>
                      <a:pPr algn="l" fontAlgn="b"/>
                      <a:endParaRPr lang="ja-JP" altLang="en-US" sz="1800" b="1" i="0" u="none" strike="noStrike">
                        <a:solidFill>
                          <a:srgbClr val="000000"/>
                        </a:solidFill>
                        <a:effectLst/>
                        <a:latin typeface="MS PGothic" charset="-128"/>
                        <a:ea typeface="MS PGothic" charset="-128"/>
                        <a:cs typeface="MS PGothic" charset="-128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ja-JP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MS PGothic" charset="-128"/>
                          <a:ea typeface="MS PGothic" charset="-128"/>
                          <a:cs typeface="MS PGothic" charset="-128"/>
                        </a:rPr>
                        <a:t>調布以外</a:t>
                      </a:r>
                      <a:r>
                        <a:rPr lang="ja-JP" alt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PGothic" charset="-128"/>
                          <a:ea typeface="MS PGothic" charset="-128"/>
                          <a:cs typeface="MS PGothic" charset="-128"/>
                        </a:rPr>
                        <a:t>都市</a:t>
                      </a:r>
                      <a:endParaRPr lang="en-US" altLang="ja-JP" sz="1800" b="1" i="0" u="none" strike="noStrike" dirty="0">
                        <a:solidFill>
                          <a:srgbClr val="000000"/>
                        </a:solidFill>
                        <a:effectLst/>
                        <a:latin typeface="MS PGothic" charset="-128"/>
                        <a:ea typeface="MS PGothic" charset="-128"/>
                        <a:cs typeface="MS PGothic" charset="-128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425889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MS PGothic" charset="-128"/>
                          <a:ea typeface="MS PGothic" charset="-128"/>
                          <a:cs typeface="MS PGothic" charset="-128"/>
                        </a:rPr>
                        <a:t>　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MS PGothic" charset="-128"/>
                          <a:ea typeface="MS PGothic" charset="-128"/>
                          <a:cs typeface="MS PGothic" charset="-128"/>
                        </a:rPr>
                        <a:t>男性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MS PGothic" charset="-128"/>
                          <a:ea typeface="MS PGothic" charset="-128"/>
                          <a:cs typeface="MS PGothic" charset="-128"/>
                        </a:rPr>
                        <a:t>女性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5889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ja-JP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MS PGothic" charset="-128"/>
                          <a:ea typeface="MS PGothic" charset="-128"/>
                          <a:cs typeface="MS PGothic" charset="-128"/>
                        </a:rPr>
                        <a:t>50</a:t>
                      </a:r>
                      <a:r>
                        <a:rPr lang="ja-JP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MS PGothic" charset="-128"/>
                          <a:ea typeface="MS PGothic" charset="-128"/>
                          <a:cs typeface="MS PGothic" charset="-128"/>
                        </a:rPr>
                        <a:t>代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80.6%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75.2%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25889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ja-JP" sz="1800" b="1" i="0" u="none" strike="noStrike">
                          <a:solidFill>
                            <a:srgbClr val="000000"/>
                          </a:solidFill>
                          <a:effectLst/>
                          <a:latin typeface="MS PGothic" charset="-128"/>
                          <a:ea typeface="MS PGothic" charset="-128"/>
                          <a:cs typeface="MS PGothic" charset="-128"/>
                        </a:rPr>
                        <a:t>60</a:t>
                      </a:r>
                      <a:r>
                        <a:rPr lang="ja-JP" alt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MS PGothic" charset="-128"/>
                          <a:ea typeface="MS PGothic" charset="-128"/>
                          <a:cs typeface="MS PGothic" charset="-128"/>
                        </a:rPr>
                        <a:t>代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85.6%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74.8%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5889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ja-JP" sz="1800" b="1" i="0" u="none" strike="noStrike">
                          <a:solidFill>
                            <a:srgbClr val="000000"/>
                          </a:solidFill>
                          <a:effectLst/>
                          <a:latin typeface="MS PGothic" charset="-128"/>
                          <a:ea typeface="MS PGothic" charset="-128"/>
                          <a:cs typeface="MS PGothic" charset="-128"/>
                        </a:rPr>
                        <a:t>70</a:t>
                      </a:r>
                      <a:r>
                        <a:rPr lang="ja-JP" alt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MS PGothic" charset="-128"/>
                          <a:ea typeface="MS PGothic" charset="-128"/>
                          <a:cs typeface="MS PGothic" charset="-128"/>
                        </a:rPr>
                        <a:t>代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90.9%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63.3%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2" name="グラフ 11"/>
          <p:cNvGraphicFramePr>
            <a:graphicFrameLocks/>
          </p:cNvGraphicFramePr>
          <p:nvPr>
            <p:extLst/>
          </p:nvPr>
        </p:nvGraphicFramePr>
        <p:xfrm>
          <a:off x="6310743" y="4114800"/>
          <a:ext cx="5043057" cy="2418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0008179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1"/>
          <p:cNvSpPr txBox="1">
            <a:spLocks/>
          </p:cNvSpPr>
          <p:nvPr/>
        </p:nvSpPr>
        <p:spPr>
          <a:xfrm>
            <a:off x="838194" y="-1"/>
            <a:ext cx="10515606" cy="5608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ja-JP" sz="2800" dirty="0" smtClean="0">
                <a:solidFill>
                  <a:prstClr val="black"/>
                </a:solidFill>
              </a:rPr>
              <a:t>26.</a:t>
            </a:r>
            <a:r>
              <a:rPr lang="ja-JP" altLang="en-US" sz="2800" dirty="0" smtClean="0">
                <a:solidFill>
                  <a:prstClr val="black"/>
                </a:solidFill>
              </a:rPr>
              <a:t>　結婚満足度</a:t>
            </a:r>
            <a:r>
              <a:rPr lang="ja-JP" altLang="en-US" sz="2800" dirty="0">
                <a:solidFill>
                  <a:prstClr val="black"/>
                </a:solidFill>
              </a:rPr>
              <a:t>　</a:t>
            </a:r>
            <a:r>
              <a:rPr lang="ja-JP" altLang="en-US" sz="2800" dirty="0" smtClean="0">
                <a:solidFill>
                  <a:prstClr val="black"/>
                </a:solidFill>
              </a:rPr>
              <a:t>要因分析</a:t>
            </a:r>
            <a:endParaRPr lang="ja-JP" altLang="en-US" sz="2800" dirty="0">
              <a:solidFill>
                <a:prstClr val="black"/>
              </a:solidFill>
            </a:endParaRPr>
          </a:p>
        </p:txBody>
      </p:sp>
      <p:graphicFrame>
        <p:nvGraphicFramePr>
          <p:cNvPr id="10" name="コンテンツ プレースホルダー 9"/>
          <p:cNvGraphicFramePr>
            <a:graphicFrameLocks noGrp="1"/>
          </p:cNvGraphicFramePr>
          <p:nvPr>
            <p:ph idx="1"/>
            <p:extLst/>
          </p:nvPr>
        </p:nvGraphicFramePr>
        <p:xfrm>
          <a:off x="838196" y="560834"/>
          <a:ext cx="10515606" cy="6046570"/>
        </p:xfrm>
        <a:graphic>
          <a:graphicData uri="http://schemas.openxmlformats.org/drawingml/2006/table">
            <a:tbl>
              <a:tblPr/>
              <a:tblGrid>
                <a:gridCol w="2299872"/>
                <a:gridCol w="1369289"/>
                <a:gridCol w="1369289"/>
                <a:gridCol w="1369289"/>
                <a:gridCol w="1369289"/>
                <a:gridCol w="1369289"/>
                <a:gridCol w="1369289"/>
              </a:tblGrid>
              <a:tr h="187971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PGothic" charset="-128"/>
                          <a:ea typeface="MS PGothic" charset="-128"/>
                          <a:cs typeface="MS PGothic" charset="-128"/>
                        </a:rPr>
                        <a:t>　</a:t>
                      </a:r>
                    </a:p>
                  </a:txBody>
                  <a:tcPr marL="9418" marR="9418" marT="941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PGothic" charset="-128"/>
                          <a:ea typeface="MS PGothic" charset="-128"/>
                          <a:cs typeface="MS PGothic" charset="-128"/>
                        </a:rPr>
                        <a:t>(1)</a:t>
                      </a:r>
                    </a:p>
                  </a:txBody>
                  <a:tcPr marL="9418" marR="9418" marT="94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PGothic" charset="-128"/>
                          <a:ea typeface="MS PGothic" charset="-128"/>
                          <a:cs typeface="MS PGothic" charset="-128"/>
                        </a:rPr>
                        <a:t>(2)</a:t>
                      </a:r>
                    </a:p>
                  </a:txBody>
                  <a:tcPr marL="9418" marR="9418" marT="94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PGothic" charset="-128"/>
                          <a:ea typeface="MS PGothic" charset="-128"/>
                          <a:cs typeface="MS PGothic" charset="-128"/>
                        </a:rPr>
                        <a:t>(3)</a:t>
                      </a:r>
                    </a:p>
                  </a:txBody>
                  <a:tcPr marL="9418" marR="9418" marT="94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PGothic" charset="-128"/>
                          <a:ea typeface="MS PGothic" charset="-128"/>
                          <a:cs typeface="MS PGothic" charset="-128"/>
                        </a:rPr>
                        <a:t>(4)</a:t>
                      </a:r>
                    </a:p>
                  </a:txBody>
                  <a:tcPr marL="9418" marR="9418" marT="94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PGothic" charset="-128"/>
                          <a:ea typeface="MS PGothic" charset="-128"/>
                          <a:cs typeface="MS PGothic" charset="-128"/>
                        </a:rPr>
                        <a:t>(5)</a:t>
                      </a:r>
                    </a:p>
                  </a:txBody>
                  <a:tcPr marL="9418" marR="9418" marT="94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PGothic" charset="-128"/>
                          <a:ea typeface="MS PGothic" charset="-128"/>
                          <a:cs typeface="MS PGothic" charset="-128"/>
                        </a:rPr>
                        <a:t>(6)</a:t>
                      </a:r>
                    </a:p>
                  </a:txBody>
                  <a:tcPr marL="9418" marR="9418" marT="94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7971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PGothic" charset="-128"/>
                          <a:ea typeface="MS PGothic" charset="-128"/>
                          <a:cs typeface="MS PGothic" charset="-128"/>
                        </a:rPr>
                        <a:t>　</a:t>
                      </a:r>
                    </a:p>
                  </a:txBody>
                  <a:tcPr marL="9418" marR="9418" marT="941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PGothic" charset="-128"/>
                          <a:ea typeface="MS PGothic" charset="-128"/>
                          <a:cs typeface="MS PGothic" charset="-128"/>
                        </a:rPr>
                        <a:t>10</a:t>
                      </a:r>
                      <a:r>
                        <a:rPr lang="ja-JP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PGothic" charset="-128"/>
                          <a:ea typeface="MS PGothic" charset="-128"/>
                          <a:cs typeface="MS PGothic" charset="-128"/>
                        </a:rPr>
                        <a:t>都市</a:t>
                      </a:r>
                    </a:p>
                  </a:txBody>
                  <a:tcPr marL="9418" marR="9418" marT="94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187971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PGothic" charset="-128"/>
                          <a:ea typeface="MS PGothic" charset="-128"/>
                          <a:cs typeface="MS PGothic" charset="-128"/>
                        </a:rPr>
                        <a:t>　</a:t>
                      </a:r>
                    </a:p>
                  </a:txBody>
                  <a:tcPr marL="9418" marR="9418" marT="941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PGothic" charset="-128"/>
                          <a:ea typeface="MS PGothic" charset="-128"/>
                          <a:cs typeface="MS PGothic" charset="-128"/>
                        </a:rPr>
                        <a:t>50</a:t>
                      </a:r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PGothic" charset="-128"/>
                          <a:ea typeface="MS PGothic" charset="-128"/>
                          <a:cs typeface="MS PGothic" charset="-128"/>
                        </a:rPr>
                        <a:t>代</a:t>
                      </a:r>
                    </a:p>
                  </a:txBody>
                  <a:tcPr marL="9418" marR="9418" marT="94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PGothic" charset="-128"/>
                          <a:ea typeface="MS PGothic" charset="-128"/>
                          <a:cs typeface="MS PGothic" charset="-128"/>
                        </a:rPr>
                        <a:t>60</a:t>
                      </a:r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PGothic" charset="-128"/>
                          <a:ea typeface="MS PGothic" charset="-128"/>
                          <a:cs typeface="MS PGothic" charset="-128"/>
                        </a:rPr>
                        <a:t>代</a:t>
                      </a:r>
                    </a:p>
                  </a:txBody>
                  <a:tcPr marL="9418" marR="9418" marT="94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PGothic" charset="-128"/>
                          <a:ea typeface="MS PGothic" charset="-128"/>
                          <a:cs typeface="MS PGothic" charset="-128"/>
                        </a:rPr>
                        <a:t>70</a:t>
                      </a:r>
                      <a:r>
                        <a:rPr lang="ja-JP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PGothic" charset="-128"/>
                          <a:ea typeface="MS PGothic" charset="-128"/>
                          <a:cs typeface="MS PGothic" charset="-128"/>
                        </a:rPr>
                        <a:t>代</a:t>
                      </a:r>
                    </a:p>
                  </a:txBody>
                  <a:tcPr marL="9418" marR="9418" marT="94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187971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PGothic" charset="-128"/>
                          <a:ea typeface="MS PGothic" charset="-128"/>
                          <a:cs typeface="MS PGothic" charset="-128"/>
                        </a:rPr>
                        <a:t>　</a:t>
                      </a:r>
                    </a:p>
                  </a:txBody>
                  <a:tcPr marL="9418" marR="9418" marT="941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PGothic" charset="-128"/>
                          <a:ea typeface="MS PGothic" charset="-128"/>
                          <a:cs typeface="MS PGothic" charset="-128"/>
                        </a:rPr>
                        <a:t>男性</a:t>
                      </a:r>
                    </a:p>
                  </a:txBody>
                  <a:tcPr marL="9418" marR="9418" marT="94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PGothic" charset="-128"/>
                          <a:ea typeface="MS PGothic" charset="-128"/>
                          <a:cs typeface="MS PGothic" charset="-128"/>
                        </a:rPr>
                        <a:t>女性</a:t>
                      </a:r>
                    </a:p>
                  </a:txBody>
                  <a:tcPr marL="9418" marR="9418" marT="94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PGothic" charset="-128"/>
                          <a:ea typeface="MS PGothic" charset="-128"/>
                          <a:cs typeface="MS PGothic" charset="-128"/>
                        </a:rPr>
                        <a:t>男性</a:t>
                      </a:r>
                    </a:p>
                  </a:txBody>
                  <a:tcPr marL="9418" marR="9418" marT="94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PGothic" charset="-128"/>
                          <a:ea typeface="MS PGothic" charset="-128"/>
                          <a:cs typeface="MS PGothic" charset="-128"/>
                        </a:rPr>
                        <a:t>女性</a:t>
                      </a:r>
                    </a:p>
                  </a:txBody>
                  <a:tcPr marL="9418" marR="9418" marT="94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PGothic" charset="-128"/>
                          <a:ea typeface="MS PGothic" charset="-128"/>
                          <a:cs typeface="MS PGothic" charset="-128"/>
                        </a:rPr>
                        <a:t>男性</a:t>
                      </a:r>
                    </a:p>
                  </a:txBody>
                  <a:tcPr marL="9418" marR="9418" marT="94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PGothic" charset="-128"/>
                          <a:ea typeface="MS PGothic" charset="-128"/>
                          <a:cs typeface="MS PGothic" charset="-128"/>
                        </a:rPr>
                        <a:t>女性</a:t>
                      </a:r>
                    </a:p>
                  </a:txBody>
                  <a:tcPr marL="9418" marR="9418" marT="94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971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PGothic" charset="-128"/>
                          <a:ea typeface="MS PGothic" charset="-128"/>
                          <a:cs typeface="MS PGothic" charset="-128"/>
                        </a:rPr>
                        <a:t>年齢</a:t>
                      </a:r>
                    </a:p>
                  </a:txBody>
                  <a:tcPr marL="9418" marR="9418" marT="941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0.003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0.001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0.005**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0.001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-0.006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0.014***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87971">
                <a:tc>
                  <a:txBody>
                    <a:bodyPr/>
                    <a:lstStyle/>
                    <a:p>
                      <a:pPr algn="l" fontAlgn="b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PGothic" charset="-128"/>
                        <a:ea typeface="MS PGothic" charset="-128"/>
                        <a:cs typeface="MS PGothic" charset="-128"/>
                      </a:endParaRPr>
                    </a:p>
                  </a:txBody>
                  <a:tcPr marL="9418" marR="9418" marT="941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(0.004)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(0.003)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(0.003)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(0.002)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(0.004)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(0.004)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7971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PGothic" charset="-128"/>
                          <a:ea typeface="MS PGothic" charset="-128"/>
                          <a:cs typeface="MS PGothic" charset="-128"/>
                        </a:rPr>
                        <a:t>高卒より上ダミー</a:t>
                      </a:r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S PGothic" charset="-128"/>
                        <a:ea typeface="MS PGothic" charset="-128"/>
                        <a:cs typeface="MS PGothic" charset="-128"/>
                      </a:endParaRPr>
                    </a:p>
                  </a:txBody>
                  <a:tcPr marL="9418" marR="9418" marT="941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0.010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0.047***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0.055***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0.030**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0.099***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0.055**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7971">
                <a:tc>
                  <a:txBody>
                    <a:bodyPr/>
                    <a:lstStyle/>
                    <a:p>
                      <a:pPr algn="l" fontAlgn="b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PGothic" charset="-128"/>
                        <a:ea typeface="MS PGothic" charset="-128"/>
                        <a:cs typeface="MS PGothic" charset="-128"/>
                      </a:endParaRPr>
                    </a:p>
                  </a:txBody>
                  <a:tcPr marL="9418" marR="9418" marT="941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(0.020)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(0.016)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(0.018)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(0.014)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(0.023)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(0.027)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7971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PGothic" charset="-128"/>
                          <a:ea typeface="MS PGothic" charset="-128"/>
                          <a:cs typeface="MS PGothic" charset="-128"/>
                        </a:rPr>
                        <a:t>一人当たり所得</a:t>
                      </a:r>
                    </a:p>
                  </a:txBody>
                  <a:tcPr marL="9418" marR="9418" marT="941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-0.000*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-0.000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0.000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0.000*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0.000**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0.000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7971">
                <a:tc>
                  <a:txBody>
                    <a:bodyPr/>
                    <a:lstStyle/>
                    <a:p>
                      <a:pPr algn="l" fontAlgn="b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PGothic" charset="-128"/>
                        <a:ea typeface="MS PGothic" charset="-128"/>
                        <a:cs typeface="MS PGothic" charset="-128"/>
                      </a:endParaRPr>
                    </a:p>
                  </a:txBody>
                  <a:tcPr marL="9418" marR="9418" marT="941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(0.000)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(0.000)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(0.000)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(0.000)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(0.000)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(0.000)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7971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PGothic" charset="-128"/>
                          <a:ea typeface="MS PGothic" charset="-128"/>
                          <a:cs typeface="MS PGothic" charset="-128"/>
                        </a:rPr>
                        <a:t>子供あり</a:t>
                      </a:r>
                    </a:p>
                  </a:txBody>
                  <a:tcPr marL="9418" marR="9418" marT="941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0.023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0.003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0.015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0.016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0.055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0.074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7971">
                <a:tc>
                  <a:txBody>
                    <a:bodyPr/>
                    <a:lstStyle/>
                    <a:p>
                      <a:pPr algn="l" fontAlgn="b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PGothic" charset="-128"/>
                        <a:ea typeface="MS PGothic" charset="-128"/>
                        <a:cs typeface="MS PGothic" charset="-128"/>
                      </a:endParaRPr>
                    </a:p>
                  </a:txBody>
                  <a:tcPr marL="9418" marR="9418" marT="941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(0.048)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(0.038)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(0.040)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(0.033)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(0.057)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(0.053)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7971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PGothic" charset="-128"/>
                          <a:ea typeface="MS PGothic" charset="-128"/>
                          <a:cs typeface="MS PGothic" charset="-128"/>
                        </a:rPr>
                        <a:t>子供の数</a:t>
                      </a:r>
                    </a:p>
                  </a:txBody>
                  <a:tcPr marL="9418" marR="9418" marT="941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0.002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-0.014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0.034**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-0.010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0.043***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0.002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7971">
                <a:tc>
                  <a:txBody>
                    <a:bodyPr/>
                    <a:lstStyle/>
                    <a:p>
                      <a:pPr algn="l" fontAlgn="b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PGothic" charset="-128"/>
                        <a:ea typeface="MS PGothic" charset="-128"/>
                        <a:cs typeface="MS PGothic" charset="-128"/>
                      </a:endParaRPr>
                    </a:p>
                  </a:txBody>
                  <a:tcPr marL="9418" marR="9418" marT="941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(0.016)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(0.013)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(0.013)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(0.010)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(0.014)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(0.014)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7971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PGothic" charset="-128"/>
                          <a:ea typeface="MS PGothic" charset="-128"/>
                          <a:cs typeface="MS PGothic" charset="-128"/>
                        </a:rPr>
                        <a:t>子供と同居</a:t>
                      </a:r>
                    </a:p>
                  </a:txBody>
                  <a:tcPr marL="9418" marR="9418" marT="941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-0.046*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-0.005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-0.039*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-0.007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-0.103***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-0.047**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7971">
                <a:tc>
                  <a:txBody>
                    <a:bodyPr/>
                    <a:lstStyle/>
                    <a:p>
                      <a:pPr algn="l" fontAlgn="b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PGothic" charset="-128"/>
                        <a:ea typeface="MS PGothic" charset="-128"/>
                        <a:cs typeface="MS PGothic" charset="-128"/>
                      </a:endParaRPr>
                    </a:p>
                  </a:txBody>
                  <a:tcPr marL="9418" marR="9418" marT="941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(0.027)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(0.022)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(0.020)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(0.015)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(0.022)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(0.022)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7971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PGothic" charset="-128"/>
                          <a:ea typeface="MS PGothic" charset="-128"/>
                          <a:cs typeface="MS PGothic" charset="-128"/>
                        </a:rPr>
                        <a:t>子供との連絡</a:t>
                      </a:r>
                      <a:r>
                        <a:rPr lang="ja-JP" alt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PGothic" charset="-128"/>
                          <a:ea typeface="MS PGothic" charset="-128"/>
                          <a:cs typeface="MS PGothic" charset="-128"/>
                        </a:rPr>
                        <a:t>頻度</a:t>
                      </a:r>
                      <a:r>
                        <a:rPr lang="en-US" altLang="ja-JP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PGothic" charset="-128"/>
                          <a:ea typeface="MS PGothic" charset="-128"/>
                          <a:cs typeface="MS PGothic" charset="-128"/>
                        </a:rPr>
                        <a:t>(</a:t>
                      </a:r>
                      <a:r>
                        <a:rPr lang="ja-JP" alt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PGothic" charset="-128"/>
                          <a:ea typeface="MS PGothic" charset="-128"/>
                          <a:cs typeface="MS PGothic" charset="-128"/>
                        </a:rPr>
                        <a:t>基準</a:t>
                      </a:r>
                      <a:r>
                        <a:rPr lang="en-US" altLang="ja-JP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PGothic" charset="-128"/>
                          <a:ea typeface="MS PGothic" charset="-128"/>
                          <a:cs typeface="MS PGothic" charset="-128"/>
                        </a:rPr>
                        <a:t>:</a:t>
                      </a:r>
                      <a:r>
                        <a:rPr lang="ja-JP" alt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PGothic" charset="-128"/>
                          <a:ea typeface="MS PGothic" charset="-128"/>
                          <a:cs typeface="MS PGothic" charset="-128"/>
                        </a:rPr>
                        <a:t>連絡なし</a:t>
                      </a:r>
                      <a:r>
                        <a:rPr lang="en-US" altLang="ja-JP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PGothic" charset="-128"/>
                          <a:ea typeface="MS PGothic" charset="-128"/>
                          <a:cs typeface="MS PGothic" charset="-128"/>
                        </a:rPr>
                        <a:t>)</a:t>
                      </a:r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S PGothic" charset="-128"/>
                        <a:ea typeface="MS PGothic" charset="-128"/>
                        <a:cs typeface="MS PGothic" charset="-128"/>
                      </a:endParaRPr>
                    </a:p>
                  </a:txBody>
                  <a:tcPr marL="7637" marR="7637" marT="763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7971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ja-JP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PGothic" charset="-128"/>
                          <a:ea typeface="MS PGothic" charset="-128"/>
                          <a:cs typeface="MS PGothic" charset="-128"/>
                        </a:rPr>
                        <a:t>    </a:t>
                      </a:r>
                      <a:r>
                        <a:rPr lang="ja-JP" alt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PGothic" charset="-128"/>
                          <a:ea typeface="MS PGothic" charset="-128"/>
                          <a:cs typeface="MS PGothic" charset="-128"/>
                        </a:rPr>
                        <a:t>毎日</a:t>
                      </a:r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S PGothic" charset="-128"/>
                        <a:ea typeface="MS PGothic" charset="-128"/>
                        <a:cs typeface="MS PGothic" charset="-128"/>
                      </a:endParaRPr>
                    </a:p>
                  </a:txBody>
                  <a:tcPr marL="7637" marR="7637" marT="763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0.027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-0.037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0.038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0.003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0.017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0.014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7971">
                <a:tc>
                  <a:txBody>
                    <a:bodyPr/>
                    <a:lstStyle/>
                    <a:p>
                      <a:pPr algn="l" fontAlgn="b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PGothic" charset="-128"/>
                        <a:ea typeface="MS PGothic" charset="-128"/>
                        <a:cs typeface="MS PGothic" charset="-128"/>
                      </a:endParaRPr>
                    </a:p>
                  </a:txBody>
                  <a:tcPr marL="7637" marR="7637" marT="763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(0.035)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(0.024)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(0.024)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(0.017)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(0.028)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(0.027)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7971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ja-JP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PGothic" charset="-128"/>
                          <a:ea typeface="MS PGothic" charset="-128"/>
                          <a:cs typeface="MS PGothic" charset="-128"/>
                        </a:rPr>
                        <a:t>    1</a:t>
                      </a:r>
                      <a:r>
                        <a:rPr lang="ja-JP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PGothic" charset="-128"/>
                          <a:ea typeface="MS PGothic" charset="-128"/>
                          <a:cs typeface="MS PGothic" charset="-128"/>
                        </a:rPr>
                        <a:t>週間に数回</a:t>
                      </a:r>
                    </a:p>
                  </a:txBody>
                  <a:tcPr marL="7637" marR="7637" marT="763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0.056*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0.033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0.025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0.020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-0.039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0.002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7971">
                <a:tc>
                  <a:txBody>
                    <a:bodyPr/>
                    <a:lstStyle/>
                    <a:p>
                      <a:pPr algn="l" fontAlgn="b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PGothic" charset="-128"/>
                        <a:ea typeface="MS PGothic" charset="-128"/>
                        <a:cs typeface="MS PGothic" charset="-128"/>
                      </a:endParaRPr>
                    </a:p>
                  </a:txBody>
                  <a:tcPr marL="7637" marR="7637" marT="763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(0.029)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(0.022)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(0.022)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(0.016)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(0.026)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(0.026)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7971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ja-JP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PGothic" charset="-128"/>
                          <a:ea typeface="MS PGothic" charset="-128"/>
                          <a:cs typeface="MS PGothic" charset="-128"/>
                        </a:rPr>
                        <a:t>    1</a:t>
                      </a:r>
                      <a:r>
                        <a:rPr lang="ja-JP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PGothic" charset="-128"/>
                          <a:ea typeface="MS PGothic" charset="-128"/>
                          <a:cs typeface="MS PGothic" charset="-128"/>
                        </a:rPr>
                        <a:t>週間に</a:t>
                      </a:r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PGothic" charset="-128"/>
                          <a:ea typeface="MS PGothic" charset="-128"/>
                          <a:cs typeface="MS PGothic" charset="-128"/>
                        </a:rPr>
                        <a:t>1</a:t>
                      </a:r>
                      <a:r>
                        <a:rPr lang="ja-JP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PGothic" charset="-128"/>
                          <a:ea typeface="MS PGothic" charset="-128"/>
                          <a:cs typeface="MS PGothic" charset="-128"/>
                        </a:rPr>
                        <a:t>回</a:t>
                      </a:r>
                    </a:p>
                  </a:txBody>
                  <a:tcPr marL="7637" marR="7637" marT="763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-0.023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0.008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0.030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0.030*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-0.059**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-0.046*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7971">
                <a:tc>
                  <a:txBody>
                    <a:bodyPr/>
                    <a:lstStyle/>
                    <a:p>
                      <a:pPr algn="l" fontAlgn="b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PGothic" charset="-128"/>
                        <a:ea typeface="MS PGothic" charset="-128"/>
                        <a:cs typeface="MS PGothic" charset="-128"/>
                      </a:endParaRPr>
                    </a:p>
                  </a:txBody>
                  <a:tcPr marL="7637" marR="7637" marT="763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(0.027)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(0.022)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(0.021)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(0.016)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(0.024)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(0.024)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7971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ja-JP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PGothic" charset="-128"/>
                          <a:ea typeface="MS PGothic" charset="-128"/>
                          <a:cs typeface="MS PGothic" charset="-128"/>
                        </a:rPr>
                        <a:t>    2</a:t>
                      </a:r>
                      <a:r>
                        <a:rPr lang="ja-JP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PGothic" charset="-128"/>
                          <a:ea typeface="MS PGothic" charset="-128"/>
                          <a:cs typeface="MS PGothic" charset="-128"/>
                        </a:rPr>
                        <a:t>週間に</a:t>
                      </a:r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PGothic" charset="-128"/>
                          <a:ea typeface="MS PGothic" charset="-128"/>
                          <a:cs typeface="MS PGothic" charset="-128"/>
                        </a:rPr>
                        <a:t>1</a:t>
                      </a:r>
                      <a:r>
                        <a:rPr lang="ja-JP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PGothic" charset="-128"/>
                          <a:ea typeface="MS PGothic" charset="-128"/>
                          <a:cs typeface="MS PGothic" charset="-128"/>
                        </a:rPr>
                        <a:t>回</a:t>
                      </a:r>
                    </a:p>
                  </a:txBody>
                  <a:tcPr marL="7637" marR="7637" marT="763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0.080**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0.078***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0.044*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0.002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-0.067***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0.027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7971">
                <a:tc>
                  <a:txBody>
                    <a:bodyPr/>
                    <a:lstStyle/>
                    <a:p>
                      <a:pPr algn="l" fontAlgn="b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PGothic" charset="-128"/>
                        <a:ea typeface="MS PGothic" charset="-128"/>
                        <a:cs typeface="MS PGothic" charset="-128"/>
                      </a:endParaRPr>
                    </a:p>
                  </a:txBody>
                  <a:tcPr marL="7637" marR="7637" marT="763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(0.031)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(0.024)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(0.023)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(0.016)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(0.025)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(0.025)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7971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ja-JP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PGothic" charset="-128"/>
                          <a:ea typeface="MS PGothic" charset="-128"/>
                          <a:cs typeface="MS PGothic" charset="-128"/>
                        </a:rPr>
                        <a:t>    </a:t>
                      </a:r>
                      <a:r>
                        <a:rPr lang="ja-JP" alt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PGothic" charset="-128"/>
                          <a:ea typeface="MS PGothic" charset="-128"/>
                          <a:cs typeface="MS PGothic" charset="-128"/>
                        </a:rPr>
                        <a:t>月</a:t>
                      </a:r>
                      <a:r>
                        <a:rPr lang="ja-JP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PGothic" charset="-128"/>
                          <a:ea typeface="MS PGothic" charset="-128"/>
                          <a:cs typeface="MS PGothic" charset="-128"/>
                        </a:rPr>
                        <a:t>に</a:t>
                      </a:r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PGothic" charset="-128"/>
                          <a:ea typeface="MS PGothic" charset="-128"/>
                          <a:cs typeface="MS PGothic" charset="-128"/>
                        </a:rPr>
                        <a:t>1</a:t>
                      </a:r>
                      <a:r>
                        <a:rPr lang="ja-JP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PGothic" charset="-128"/>
                          <a:ea typeface="MS PGothic" charset="-128"/>
                          <a:cs typeface="MS PGothic" charset="-128"/>
                        </a:rPr>
                        <a:t>回</a:t>
                      </a:r>
                    </a:p>
                  </a:txBody>
                  <a:tcPr marL="7637" marR="7637" marT="763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-0.018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-0.041*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0.027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0.008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-0.039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-0.044*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7971">
                <a:tc>
                  <a:txBody>
                    <a:bodyPr/>
                    <a:lstStyle/>
                    <a:p>
                      <a:pPr algn="l" fontAlgn="b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PGothic" charset="-128"/>
                        <a:ea typeface="MS PGothic" charset="-128"/>
                        <a:cs typeface="MS PGothic" charset="-128"/>
                      </a:endParaRPr>
                    </a:p>
                  </a:txBody>
                  <a:tcPr marL="7637" marR="7637" marT="763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(0.029)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(0.024)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(0.023)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(0.017)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(0.025)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(0.024)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7971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ja-JP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PGothic" charset="-128"/>
                          <a:ea typeface="MS PGothic" charset="-128"/>
                          <a:cs typeface="MS PGothic" charset="-128"/>
                        </a:rPr>
                        <a:t>    </a:t>
                      </a:r>
                      <a:r>
                        <a:rPr lang="ja-JP" alt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PGothic" charset="-128"/>
                          <a:ea typeface="MS PGothic" charset="-128"/>
                          <a:cs typeface="MS PGothic" charset="-128"/>
                        </a:rPr>
                        <a:t>月</a:t>
                      </a:r>
                      <a:r>
                        <a:rPr lang="ja-JP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PGothic" charset="-128"/>
                          <a:ea typeface="MS PGothic" charset="-128"/>
                          <a:cs typeface="MS PGothic" charset="-128"/>
                        </a:rPr>
                        <a:t>に</a:t>
                      </a:r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PGothic" charset="-128"/>
                          <a:ea typeface="MS PGothic" charset="-128"/>
                          <a:cs typeface="MS PGothic" charset="-128"/>
                        </a:rPr>
                        <a:t>1</a:t>
                      </a:r>
                      <a:r>
                        <a:rPr lang="ja-JP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PGothic" charset="-128"/>
                          <a:ea typeface="MS PGothic" charset="-128"/>
                          <a:cs typeface="MS PGothic" charset="-128"/>
                        </a:rPr>
                        <a:t>回未満</a:t>
                      </a:r>
                    </a:p>
                  </a:txBody>
                  <a:tcPr marL="7637" marR="7637" marT="763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-0.030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0.001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-0.030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-0.035*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-0.126***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-0.006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7971">
                <a:tc>
                  <a:txBody>
                    <a:bodyPr/>
                    <a:lstStyle/>
                    <a:p>
                      <a:pPr algn="l" fontAlgn="b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PGothic" charset="-128"/>
                        <a:ea typeface="MS PGothic" charset="-128"/>
                        <a:cs typeface="MS PGothic" charset="-128"/>
                      </a:endParaRPr>
                    </a:p>
                  </a:txBody>
                  <a:tcPr marL="9418" marR="9418" marT="941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(0.039)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(0.028)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(0.026)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(0.020)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(0.028)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(0.027)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7971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PGothic" charset="-128"/>
                          <a:ea typeface="MS PGothic" charset="-128"/>
                          <a:cs typeface="MS PGothic" charset="-128"/>
                        </a:rPr>
                        <a:t>観測値</a:t>
                      </a:r>
                    </a:p>
                  </a:txBody>
                  <a:tcPr marL="9418" marR="9418" marT="941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1602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1530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2773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2291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1973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1405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7971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PGothic" charset="-128"/>
                          <a:ea typeface="MS PGothic" charset="-128"/>
                          <a:cs typeface="MS PGothic" charset="-128"/>
                        </a:rPr>
                        <a:t>* </a:t>
                      </a:r>
                      <a:r>
                        <a:rPr lang="en-US" altLang="ja-JP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PGothic" charset="-128"/>
                          <a:ea typeface="MS PGothic" charset="-128"/>
                          <a:cs typeface="MS PGothic" charset="-128"/>
                        </a:rPr>
                        <a:t>p&lt;.1, ** p&lt;.05,  *** p&lt;.01</a:t>
                      </a:r>
                    </a:p>
                  </a:txBody>
                  <a:tcPr marL="9418" marR="9418" marT="941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altLang="ja-JP" sz="1200" b="1" i="0" u="none" strike="noStrike" dirty="0">
                        <a:solidFill>
                          <a:srgbClr val="000000"/>
                        </a:solidFill>
                        <a:effectLst/>
                        <a:latin typeface="MS PGothic" charset="-128"/>
                        <a:ea typeface="MS PGothic" charset="-128"/>
                        <a:cs typeface="MS PGothic" charset="-128"/>
                      </a:endParaRPr>
                    </a:p>
                  </a:txBody>
                  <a:tcPr marL="9418" marR="9418" marT="94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altLang="ja-JP" sz="1200" b="1" i="0" u="none" strike="noStrike">
                        <a:solidFill>
                          <a:srgbClr val="000000"/>
                        </a:solidFill>
                        <a:effectLst/>
                        <a:latin typeface="MS PGothic" charset="-128"/>
                        <a:ea typeface="MS PGothic" charset="-128"/>
                        <a:cs typeface="MS PGothic" charset="-128"/>
                      </a:endParaRPr>
                    </a:p>
                  </a:txBody>
                  <a:tcPr marL="9418" marR="9418" marT="94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altLang="ja-JP" sz="1200" b="1" i="0" u="none" strike="noStrike">
                        <a:solidFill>
                          <a:srgbClr val="000000"/>
                        </a:solidFill>
                        <a:effectLst/>
                        <a:latin typeface="MS PGothic" charset="-128"/>
                        <a:ea typeface="MS PGothic" charset="-128"/>
                        <a:cs typeface="MS PGothic" charset="-128"/>
                      </a:endParaRPr>
                    </a:p>
                  </a:txBody>
                  <a:tcPr marL="9418" marR="9418" marT="94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altLang="ja-JP" sz="1200" b="1" i="0" u="none" strike="noStrike">
                        <a:solidFill>
                          <a:srgbClr val="000000"/>
                        </a:solidFill>
                        <a:effectLst/>
                        <a:latin typeface="MS PGothic" charset="-128"/>
                        <a:ea typeface="MS PGothic" charset="-128"/>
                        <a:cs typeface="MS PGothic" charset="-128"/>
                      </a:endParaRPr>
                    </a:p>
                  </a:txBody>
                  <a:tcPr marL="9418" marR="9418" marT="94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altLang="ja-JP" sz="1200" b="1" i="0" u="none" strike="noStrike">
                        <a:solidFill>
                          <a:srgbClr val="000000"/>
                        </a:solidFill>
                        <a:effectLst/>
                        <a:latin typeface="MS PGothic" charset="-128"/>
                        <a:ea typeface="MS PGothic" charset="-128"/>
                        <a:cs typeface="MS PGothic" charset="-128"/>
                      </a:endParaRPr>
                    </a:p>
                  </a:txBody>
                  <a:tcPr marL="9418" marR="9418" marT="94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altLang="ja-JP" sz="1200" b="1" i="0" u="none" strike="noStrike" dirty="0">
                        <a:solidFill>
                          <a:srgbClr val="000000"/>
                        </a:solidFill>
                        <a:effectLst/>
                        <a:latin typeface="MS PGothic" charset="-128"/>
                        <a:ea typeface="MS PGothic" charset="-128"/>
                        <a:cs typeface="MS PGothic" charset="-128"/>
                      </a:endParaRPr>
                    </a:p>
                  </a:txBody>
                  <a:tcPr marL="9418" marR="9418" marT="94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3175387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その他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普段よく読む雑誌</a:t>
            </a:r>
            <a:endParaRPr kumimoji="1" lang="en-US" altLang="ja-JP" dirty="0" smtClean="0"/>
          </a:p>
          <a:p>
            <a:r>
              <a:rPr lang="ja-JP" altLang="en-US" dirty="0" smtClean="0"/>
              <a:t>死ぬまでのことや死んだ後のことについて準備をしているか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51041599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普段よく読む雑誌</a:t>
            </a:r>
            <a:endParaRPr kumimoji="1" lang="ja-JP" altLang="en-US" dirty="0"/>
          </a:p>
        </p:txBody>
      </p:sp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958562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IADL</a:t>
            </a:r>
            <a:r>
              <a:rPr lang="ja-JP" altLang="en-US" dirty="0" smtClean="0"/>
              <a:t>（生活上必要動作）</a:t>
            </a:r>
            <a:r>
              <a:rPr lang="en-US" dirty="0" smtClean="0"/>
              <a:t>の項目</a:t>
            </a:r>
            <a:endParaRPr 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ja-JP" altLang="en-US" dirty="0" smtClean="0"/>
              <a:t>バス</a:t>
            </a:r>
            <a:r>
              <a:rPr lang="ja-JP" altLang="en-US" dirty="0"/>
              <a:t>や電車を使い一人</a:t>
            </a:r>
            <a:r>
              <a:rPr lang="ja-JP" altLang="en-US" dirty="0" smtClean="0"/>
              <a:t>で外出</a:t>
            </a:r>
            <a:r>
              <a:rPr lang="ja-JP" altLang="en-US" dirty="0"/>
              <a:t>できるか </a:t>
            </a:r>
            <a:endParaRPr lang="en-US" altLang="ja-JP" dirty="0" smtClean="0"/>
          </a:p>
          <a:p>
            <a:r>
              <a:rPr lang="ja-JP" altLang="en-US" dirty="0" smtClean="0"/>
              <a:t>日</a:t>
            </a:r>
            <a:r>
              <a:rPr lang="ja-JP" altLang="en-US" dirty="0"/>
              <a:t>用品の買い物ができるか </a:t>
            </a:r>
            <a:endParaRPr lang="en-US" altLang="ja-JP" dirty="0" smtClean="0"/>
          </a:p>
          <a:p>
            <a:r>
              <a:rPr lang="ja-JP" altLang="en-US" dirty="0" smtClean="0"/>
              <a:t>ヤカン</a:t>
            </a:r>
            <a:r>
              <a:rPr lang="ja-JP" altLang="en-US" dirty="0"/>
              <a:t>でお湯がわかせますか </a:t>
            </a:r>
            <a:endParaRPr lang="en-US" altLang="ja-JP" dirty="0" smtClean="0"/>
          </a:p>
          <a:p>
            <a:r>
              <a:rPr lang="ja-JP" altLang="en-US" dirty="0" smtClean="0"/>
              <a:t>請求書</a:t>
            </a:r>
            <a:r>
              <a:rPr lang="ja-JP" altLang="en-US" dirty="0"/>
              <a:t>の支払ができますか </a:t>
            </a:r>
            <a:endParaRPr lang="en-US" altLang="ja-JP" dirty="0" smtClean="0"/>
          </a:p>
          <a:p>
            <a:r>
              <a:rPr lang="ja-JP" altLang="en-US" dirty="0" smtClean="0"/>
              <a:t>銀行</a:t>
            </a:r>
            <a:r>
              <a:rPr lang="ja-JP" altLang="en-US" dirty="0"/>
              <a:t>預金・郵便貯金</a:t>
            </a:r>
            <a:r>
              <a:rPr lang="ja-JP" altLang="en-US" dirty="0" smtClean="0"/>
              <a:t>の出し入れ</a:t>
            </a:r>
            <a:r>
              <a:rPr lang="ja-JP" altLang="en-US" dirty="0"/>
              <a:t>ができるか </a:t>
            </a:r>
            <a:endParaRPr lang="en-US" altLang="ja-JP" dirty="0" smtClean="0"/>
          </a:p>
          <a:p>
            <a:r>
              <a:rPr lang="ja-JP" altLang="en-US" dirty="0" smtClean="0"/>
              <a:t>年金</a:t>
            </a:r>
            <a:r>
              <a:rPr lang="ja-JP" altLang="en-US" dirty="0"/>
              <a:t>の書類が書けますか </a:t>
            </a:r>
            <a:endParaRPr lang="en-US" altLang="ja-JP" dirty="0" smtClean="0"/>
          </a:p>
          <a:p>
            <a:r>
              <a:rPr lang="ja-JP" altLang="en-US" dirty="0" smtClean="0"/>
              <a:t>病人</a:t>
            </a:r>
            <a:r>
              <a:rPr lang="ja-JP" altLang="en-US" dirty="0"/>
              <a:t>を見舞うことができますか </a:t>
            </a:r>
            <a:endParaRPr lang="en-US" altLang="ja-JP" dirty="0" smtClean="0"/>
          </a:p>
          <a:p>
            <a:r>
              <a:rPr lang="ja-JP" altLang="en-US" dirty="0" smtClean="0"/>
              <a:t>一人</a:t>
            </a:r>
            <a:r>
              <a:rPr lang="ja-JP" altLang="en-US" dirty="0"/>
              <a:t>で電話をかけられますか </a:t>
            </a:r>
            <a:endParaRPr lang="en-US" altLang="ja-JP" dirty="0" smtClean="0"/>
          </a:p>
          <a:p>
            <a:r>
              <a:rPr lang="ja-JP" altLang="en-US" dirty="0" smtClean="0"/>
              <a:t>一人</a:t>
            </a:r>
            <a:r>
              <a:rPr lang="ja-JP" altLang="en-US" dirty="0"/>
              <a:t>で薬を服用できますか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679910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死ぬまでの準備をしているか</a:t>
            </a:r>
            <a:endParaRPr kumimoji="1" lang="ja-JP" altLang="en-US" dirty="0"/>
          </a:p>
        </p:txBody>
      </p:sp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869103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91170665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どんな準備をしているか</a:t>
            </a:r>
            <a:endParaRPr kumimoji="1" lang="ja-JP" altLang="en-US" dirty="0"/>
          </a:p>
        </p:txBody>
      </p:sp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58699513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200" y="495300"/>
            <a:ext cx="10515600" cy="5681663"/>
          </a:xfrm>
        </p:spPr>
        <p:txBody>
          <a:bodyPr/>
          <a:lstStyle/>
          <a:p>
            <a:r>
              <a:rPr kumimoji="1" lang="ja-JP" altLang="en-US" dirty="0" smtClean="0"/>
              <a:t>準備にあたっては東京大学大学院院生の伊藤翼氏、及川雅斗氏、寺田</a:t>
            </a:r>
            <a:r>
              <a:rPr lang="ja-JP" altLang="en-US" dirty="0" smtClean="0"/>
              <a:t>和之</a:t>
            </a:r>
            <a:r>
              <a:rPr kumimoji="1" lang="ja-JP" altLang="en-US" dirty="0" smtClean="0"/>
              <a:t>氏には計算を徹夜でして頂きました。記して感謝致します。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517632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2.</a:t>
            </a:r>
            <a:r>
              <a:rPr lang="ja-JP" altLang="en-US" dirty="0" smtClean="0"/>
              <a:t>　</a:t>
            </a:r>
            <a:r>
              <a:rPr lang="en-US" altLang="ja-JP" dirty="0"/>
              <a:t> IADL</a:t>
            </a:r>
            <a:r>
              <a:rPr lang="ja-JP" altLang="en-US" dirty="0" smtClean="0"/>
              <a:t>推移</a:t>
            </a:r>
            <a:r>
              <a:rPr lang="ja-JP" altLang="en-US" dirty="0"/>
              <a:t>確率</a:t>
            </a:r>
            <a:r>
              <a:rPr lang="ja-JP" altLang="en-US" dirty="0" smtClean="0"/>
              <a:t>（</a:t>
            </a:r>
            <a:r>
              <a:rPr lang="en-US" altLang="ja-JP" dirty="0" smtClean="0"/>
              <a:t>50</a:t>
            </a:r>
            <a:r>
              <a:rPr lang="ja-JP" altLang="en-US" dirty="0" smtClean="0"/>
              <a:t>代）</a:t>
            </a:r>
            <a:endParaRPr kumimoji="1" lang="ja-JP" altLang="en-US" dirty="0"/>
          </a:p>
        </p:txBody>
      </p:sp>
      <p:graphicFrame>
        <p:nvGraphicFramePr>
          <p:cNvPr id="3" name="表 2"/>
          <p:cNvGraphicFramePr>
            <a:graphicFrameLocks noGrp="1"/>
          </p:cNvGraphicFramePr>
          <p:nvPr>
            <p:extLst/>
          </p:nvPr>
        </p:nvGraphicFramePr>
        <p:xfrm>
          <a:off x="1527690" y="1417638"/>
          <a:ext cx="9136620" cy="4102100"/>
        </p:xfrm>
        <a:graphic>
          <a:graphicData uri="http://schemas.openxmlformats.org/drawingml/2006/table">
            <a:tbl>
              <a:tblPr/>
              <a:tblGrid>
                <a:gridCol w="645540"/>
                <a:gridCol w="900000"/>
                <a:gridCol w="900000"/>
                <a:gridCol w="900000"/>
                <a:gridCol w="900000"/>
                <a:gridCol w="645540"/>
                <a:gridCol w="645540"/>
                <a:gridCol w="900000"/>
                <a:gridCol w="900000"/>
                <a:gridCol w="900000"/>
                <a:gridCol w="900000"/>
              </a:tblGrid>
              <a:tr h="215900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男性</a:t>
                      </a:r>
                      <a:r>
                        <a:rPr lang="ja-JP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（調布）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男性</a:t>
                      </a:r>
                      <a:r>
                        <a:rPr lang="ja-JP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（調布以外）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215900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2013</a:t>
                      </a:r>
                      <a:r>
                        <a:rPr lang="ja-JP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年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2013</a:t>
                      </a:r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年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215900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問題 </a:t>
                      </a:r>
                      <a:r>
                        <a:rPr lang="en-US" altLang="zh-TW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問題 </a:t>
                      </a:r>
                      <a:r>
                        <a:rPr lang="en-US" altLang="zh-TW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1-2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問題 </a:t>
                      </a:r>
                      <a:r>
                        <a:rPr lang="en-US" altLang="zh-TW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3 </a:t>
                      </a:r>
                      <a:r>
                        <a:rPr lang="zh-TW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以上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問題 </a:t>
                      </a:r>
                      <a:r>
                        <a:rPr lang="en-US" altLang="zh-TW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問題 </a:t>
                      </a:r>
                      <a:r>
                        <a:rPr lang="en-US" altLang="zh-TW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1-2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問題 </a:t>
                      </a:r>
                      <a:r>
                        <a:rPr lang="en-US" altLang="zh-TW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3 </a:t>
                      </a:r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以上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900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2011</a:t>
                      </a:r>
                      <a:r>
                        <a:rPr lang="ja-JP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年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問題 </a:t>
                      </a:r>
                      <a:r>
                        <a:rPr lang="en-US" altLang="zh-TW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100%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(-)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(-)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0%</a:t>
                      </a:r>
                      <a:b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(-)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2011</a:t>
                      </a:r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年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問題 </a:t>
                      </a:r>
                      <a:r>
                        <a:rPr lang="en-US" altLang="zh-TW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97.49%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(0.008)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2.51%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(0.008)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(-)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90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90%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96%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21590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問題 </a:t>
                      </a:r>
                      <a:r>
                        <a:rPr lang="en-US" altLang="zh-TW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1-2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100%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(-)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(-)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(-)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問題 </a:t>
                      </a:r>
                      <a:r>
                        <a:rPr lang="en-US" altLang="zh-TW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1-2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69.23%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(0.133)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30.77%</a:t>
                      </a:r>
                      <a:b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(0.133)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(-)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90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10%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4%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21590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問題 </a:t>
                      </a:r>
                      <a:r>
                        <a:rPr lang="en-US" altLang="zh-TW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3 </a:t>
                      </a:r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以上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(-)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(-)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0%</a:t>
                      </a:r>
                      <a:b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(-)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問題 </a:t>
                      </a:r>
                      <a:r>
                        <a:rPr lang="en-US" altLang="zh-TW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3 </a:t>
                      </a:r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以上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(-)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(-)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100%</a:t>
                      </a:r>
                      <a:b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(-)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90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215900"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15900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女性</a:t>
                      </a:r>
                      <a:r>
                        <a:rPr lang="ja-JP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（調布）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女性</a:t>
                      </a:r>
                      <a:r>
                        <a:rPr lang="ja-JP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（調布以外）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215900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2013</a:t>
                      </a:r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年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2013</a:t>
                      </a:r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年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215900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問題 </a:t>
                      </a:r>
                      <a:r>
                        <a:rPr lang="en-US" altLang="zh-TW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問題 </a:t>
                      </a:r>
                      <a:r>
                        <a:rPr lang="en-US" altLang="zh-TW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1-2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問題 </a:t>
                      </a:r>
                      <a:r>
                        <a:rPr lang="en-US" altLang="zh-TW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3 </a:t>
                      </a:r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以上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問題 </a:t>
                      </a:r>
                      <a:r>
                        <a:rPr lang="en-US" altLang="zh-TW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問題 </a:t>
                      </a:r>
                      <a:r>
                        <a:rPr lang="en-US" altLang="zh-TW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1-2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問題 </a:t>
                      </a:r>
                      <a:r>
                        <a:rPr lang="en-US" altLang="zh-TW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3 </a:t>
                      </a:r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以上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900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2011</a:t>
                      </a:r>
                      <a:r>
                        <a:rPr lang="ja-JP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年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問題 </a:t>
                      </a:r>
                      <a:r>
                        <a:rPr lang="en-US" altLang="zh-TW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96.97%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(0.030)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(-)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3.03%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(0.030)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2011</a:t>
                      </a:r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年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問題 </a:t>
                      </a:r>
                      <a:r>
                        <a:rPr lang="en-US" altLang="zh-TW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98.71%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(0.006)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1.29%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(0.006)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(-)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90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96%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98%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21590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問題 </a:t>
                      </a:r>
                      <a:r>
                        <a:rPr lang="en-US" altLang="zh-TW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1-2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100%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(-)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(-)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(-)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問題 </a:t>
                      </a:r>
                      <a:r>
                        <a:rPr lang="en-US" altLang="zh-TW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1-2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80.00%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(0.200)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(-)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20.00%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(0.200)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90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3%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2%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21590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問題 </a:t>
                      </a:r>
                      <a:r>
                        <a:rPr lang="en-US" altLang="zh-TW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3 </a:t>
                      </a:r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以上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100%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(-)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(-)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(-)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問題 </a:t>
                      </a:r>
                      <a:r>
                        <a:rPr lang="en-US" altLang="zh-TW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3 </a:t>
                      </a:r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以上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(-)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(-)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100%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(-)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90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1%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97095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2.</a:t>
            </a:r>
            <a:r>
              <a:rPr lang="ja-JP" altLang="en-US" dirty="0" smtClean="0"/>
              <a:t>　</a:t>
            </a:r>
            <a:r>
              <a:rPr lang="en-US" altLang="ja-JP" dirty="0" smtClean="0"/>
              <a:t>IADL</a:t>
            </a:r>
            <a:r>
              <a:rPr lang="ja-JP" altLang="en-US" dirty="0" smtClean="0"/>
              <a:t>推移確率（</a:t>
            </a:r>
            <a:r>
              <a:rPr lang="en-US" altLang="ja-JP" dirty="0" smtClean="0"/>
              <a:t>60</a:t>
            </a:r>
            <a:r>
              <a:rPr lang="ja-JP" altLang="en-US" dirty="0" smtClean="0"/>
              <a:t>代）</a:t>
            </a:r>
            <a:endParaRPr kumimoji="1" lang="ja-JP" altLang="en-US" dirty="0"/>
          </a:p>
        </p:txBody>
      </p:sp>
      <p:graphicFrame>
        <p:nvGraphicFramePr>
          <p:cNvPr id="3" name="表 2"/>
          <p:cNvGraphicFramePr>
            <a:graphicFrameLocks noGrp="1"/>
          </p:cNvGraphicFramePr>
          <p:nvPr>
            <p:extLst/>
          </p:nvPr>
        </p:nvGraphicFramePr>
        <p:xfrm>
          <a:off x="1526860" y="1417638"/>
          <a:ext cx="9138279" cy="4102100"/>
        </p:xfrm>
        <a:graphic>
          <a:graphicData uri="http://schemas.openxmlformats.org/drawingml/2006/table">
            <a:tbl>
              <a:tblPr/>
              <a:tblGrid>
                <a:gridCol w="646093"/>
                <a:gridCol w="900000"/>
                <a:gridCol w="900000"/>
                <a:gridCol w="900000"/>
                <a:gridCol w="900000"/>
                <a:gridCol w="646093"/>
                <a:gridCol w="646093"/>
                <a:gridCol w="900000"/>
                <a:gridCol w="900000"/>
                <a:gridCol w="900000"/>
                <a:gridCol w="900000"/>
              </a:tblGrid>
              <a:tr h="215900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男性</a:t>
                      </a:r>
                      <a:r>
                        <a:rPr lang="ja-JP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（調布）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男性</a:t>
                      </a:r>
                      <a:r>
                        <a:rPr lang="ja-JP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の</a:t>
                      </a:r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IADL</a:t>
                      </a:r>
                      <a:r>
                        <a:rPr lang="ja-JP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（調布以外）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215900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2013</a:t>
                      </a:r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年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2013</a:t>
                      </a:r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年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215900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問題 </a:t>
                      </a:r>
                      <a:r>
                        <a:rPr lang="en-US" altLang="zh-TW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問題 </a:t>
                      </a:r>
                      <a:r>
                        <a:rPr lang="en-US" altLang="zh-TW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1-2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問題 </a:t>
                      </a:r>
                      <a:r>
                        <a:rPr lang="en-US" altLang="zh-TW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3 </a:t>
                      </a:r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以上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問題 </a:t>
                      </a:r>
                      <a:r>
                        <a:rPr lang="en-US" altLang="zh-TW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問題 </a:t>
                      </a:r>
                      <a:r>
                        <a:rPr lang="en-US" altLang="zh-TW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1-2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問題 </a:t>
                      </a:r>
                      <a:r>
                        <a:rPr lang="en-US" altLang="zh-TW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3 </a:t>
                      </a:r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以上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900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2011</a:t>
                      </a:r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年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問題 </a:t>
                      </a:r>
                      <a:r>
                        <a:rPr lang="en-US" altLang="zh-TW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97.5%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(0.025)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2.5%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(0.025)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(-)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2011</a:t>
                      </a:r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年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問題 </a:t>
                      </a:r>
                      <a:r>
                        <a:rPr lang="en-US" altLang="zh-TW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96.47%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(0.007)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2.82%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(0.006)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0.71%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(0.003)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90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91%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93%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21590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問題 </a:t>
                      </a:r>
                      <a:r>
                        <a:rPr lang="en-US" altLang="zh-TW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1-2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100%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(-)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(-)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(-)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問題 </a:t>
                      </a:r>
                      <a:r>
                        <a:rPr lang="en-US" altLang="zh-TW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1-2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46.51%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(0.077)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51.16%</a:t>
                      </a:r>
                      <a:b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(0.077)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2.33%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(0.023)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90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7%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6%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21590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問題 </a:t>
                      </a:r>
                      <a:r>
                        <a:rPr lang="en-US" altLang="zh-TW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3 </a:t>
                      </a:r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以上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100%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(-)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(-)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0%</a:t>
                      </a:r>
                      <a:b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(-)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問題 </a:t>
                      </a:r>
                      <a:r>
                        <a:rPr lang="en-US" altLang="zh-TW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3 </a:t>
                      </a:r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以上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9.09%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(0.091)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18.18%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(0.122)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72.23%</a:t>
                      </a:r>
                      <a:b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(0.141)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90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3%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1%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215900"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15900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女性</a:t>
                      </a:r>
                      <a:r>
                        <a:rPr lang="ja-JP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（調布）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女性</a:t>
                      </a:r>
                      <a:r>
                        <a:rPr lang="ja-JP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（調布以外）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215900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2013</a:t>
                      </a:r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年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2013</a:t>
                      </a:r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年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215900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問題 </a:t>
                      </a:r>
                      <a:r>
                        <a:rPr lang="en-US" altLang="zh-TW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問題 </a:t>
                      </a:r>
                      <a:r>
                        <a:rPr lang="en-US" altLang="zh-TW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1-2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問題 </a:t>
                      </a:r>
                      <a:r>
                        <a:rPr lang="en-US" altLang="zh-TW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3 </a:t>
                      </a:r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以上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問題 </a:t>
                      </a:r>
                      <a:r>
                        <a:rPr lang="en-US" altLang="zh-TW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問題 </a:t>
                      </a:r>
                      <a:r>
                        <a:rPr lang="en-US" altLang="zh-TW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1-2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問題 </a:t>
                      </a:r>
                      <a:r>
                        <a:rPr lang="en-US" altLang="zh-TW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3 </a:t>
                      </a:r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以上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900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2011</a:t>
                      </a:r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年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問題 </a:t>
                      </a:r>
                      <a:r>
                        <a:rPr lang="en-US" altLang="zh-TW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97.44%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(0.026)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2.56%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(0.026)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(-)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2011</a:t>
                      </a:r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年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問題 </a:t>
                      </a:r>
                      <a:r>
                        <a:rPr lang="en-US" altLang="zh-TW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98.10%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(0.005)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1.63%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(0.005)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0.27%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(0.002)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90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90%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97%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21590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問題 </a:t>
                      </a:r>
                      <a:r>
                        <a:rPr lang="en-US" altLang="zh-TW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1-2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100%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(-)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(-)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(-)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問題 </a:t>
                      </a:r>
                      <a:r>
                        <a:rPr lang="en-US" altLang="zh-TW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1-2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54.55%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(0.157)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36.36%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(0.152)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9.09%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(0.091)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90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10%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2%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21590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問題 </a:t>
                      </a:r>
                      <a:r>
                        <a:rPr lang="en-US" altLang="zh-TW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3 </a:t>
                      </a:r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以上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(-)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(-)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(-)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問題 </a:t>
                      </a:r>
                      <a:r>
                        <a:rPr lang="en-US" altLang="zh-TW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3 </a:t>
                      </a:r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以上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22.22%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(0.147)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22.22%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(0.147)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55.56%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(0.176)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90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1%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13075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2.</a:t>
            </a:r>
            <a:r>
              <a:rPr lang="ja-JP" altLang="en-US" dirty="0" smtClean="0"/>
              <a:t>　</a:t>
            </a:r>
            <a:r>
              <a:rPr lang="en-US" altLang="ja-JP" dirty="0" smtClean="0"/>
              <a:t>IADL</a:t>
            </a:r>
            <a:r>
              <a:rPr lang="ja-JP" altLang="en-US" dirty="0" smtClean="0"/>
              <a:t>推移</a:t>
            </a:r>
            <a:r>
              <a:rPr lang="ja-JP" altLang="en-US" dirty="0"/>
              <a:t>確率</a:t>
            </a:r>
            <a:r>
              <a:rPr lang="ja-JP" altLang="en-US" dirty="0" smtClean="0"/>
              <a:t>（</a:t>
            </a:r>
            <a:r>
              <a:rPr lang="en-US" altLang="ja-JP" dirty="0" smtClean="0"/>
              <a:t>70</a:t>
            </a:r>
            <a:r>
              <a:rPr lang="ja-JP" altLang="en-US" dirty="0" smtClean="0"/>
              <a:t>代）</a:t>
            </a:r>
            <a:endParaRPr kumimoji="1" lang="ja-JP" altLang="en-US" dirty="0"/>
          </a:p>
        </p:txBody>
      </p:sp>
      <p:graphicFrame>
        <p:nvGraphicFramePr>
          <p:cNvPr id="3" name="表 2"/>
          <p:cNvGraphicFramePr>
            <a:graphicFrameLocks noGrp="1"/>
          </p:cNvGraphicFramePr>
          <p:nvPr>
            <p:extLst/>
          </p:nvPr>
        </p:nvGraphicFramePr>
        <p:xfrm>
          <a:off x="1526860" y="1417638"/>
          <a:ext cx="9138279" cy="4102100"/>
        </p:xfrm>
        <a:graphic>
          <a:graphicData uri="http://schemas.openxmlformats.org/drawingml/2006/table">
            <a:tbl>
              <a:tblPr/>
              <a:tblGrid>
                <a:gridCol w="646093"/>
                <a:gridCol w="900000"/>
                <a:gridCol w="900000"/>
                <a:gridCol w="900000"/>
                <a:gridCol w="900000"/>
                <a:gridCol w="646093"/>
                <a:gridCol w="646093"/>
                <a:gridCol w="900000"/>
                <a:gridCol w="900000"/>
                <a:gridCol w="900000"/>
                <a:gridCol w="900000"/>
              </a:tblGrid>
              <a:tr h="215900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男性</a:t>
                      </a:r>
                      <a:r>
                        <a:rPr lang="ja-JP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（調布）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男性</a:t>
                      </a:r>
                      <a:r>
                        <a:rPr lang="ja-JP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（調布以外）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215900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2013</a:t>
                      </a:r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年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2013</a:t>
                      </a:r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年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215900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問題 </a:t>
                      </a:r>
                      <a:r>
                        <a:rPr lang="en-US" altLang="zh-TW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問題 </a:t>
                      </a:r>
                      <a:r>
                        <a:rPr lang="en-US" altLang="zh-TW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1-2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問題 </a:t>
                      </a:r>
                      <a:r>
                        <a:rPr lang="en-US" altLang="zh-TW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3 </a:t>
                      </a:r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以上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問題 </a:t>
                      </a:r>
                      <a:r>
                        <a:rPr lang="en-US" altLang="zh-TW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問題 </a:t>
                      </a:r>
                      <a:r>
                        <a:rPr lang="en-US" altLang="zh-TW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1-2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問題 </a:t>
                      </a:r>
                      <a:r>
                        <a:rPr lang="en-US" altLang="zh-TW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3 </a:t>
                      </a:r>
                      <a:r>
                        <a:rPr lang="zh-TW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以上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900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2011</a:t>
                      </a:r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年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問題 </a:t>
                      </a:r>
                      <a:r>
                        <a:rPr lang="en-US" altLang="zh-TW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95.65%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(0.043)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(-)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4.35%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(0.043)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2011</a:t>
                      </a:r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年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問題 </a:t>
                      </a:r>
                      <a:r>
                        <a:rPr lang="en-US" altLang="zh-TW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90.41%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(0.013)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7.33%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(0.011)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2.26%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(0.006)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90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82%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87%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21590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問題 </a:t>
                      </a:r>
                      <a:r>
                        <a:rPr lang="en-US" altLang="zh-TW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1-2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80%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(0.200)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20%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(0.200)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(-)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問題 </a:t>
                      </a:r>
                      <a:r>
                        <a:rPr lang="en-US" altLang="zh-TW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1-2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33.33%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(0.071)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44.44%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(0.075)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22.22%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(0.063)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90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13%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8%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21590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問題 </a:t>
                      </a:r>
                      <a:r>
                        <a:rPr lang="en-US" altLang="zh-TW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3 </a:t>
                      </a:r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以上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50%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(0.500)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(-)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50%</a:t>
                      </a:r>
                      <a:b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(0.500)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問題 </a:t>
                      </a:r>
                      <a:r>
                        <a:rPr lang="en-US" altLang="zh-TW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3 </a:t>
                      </a:r>
                      <a:r>
                        <a:rPr lang="zh-TW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以上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10.53%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(0.072)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5.26%</a:t>
                      </a:r>
                      <a:b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(0.053)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84.21%</a:t>
                      </a:r>
                      <a:b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(0.086)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90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5%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4%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215900"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15900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女性</a:t>
                      </a:r>
                      <a:r>
                        <a:rPr lang="ja-JP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（調布）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女性</a:t>
                      </a:r>
                      <a:r>
                        <a:rPr lang="ja-JP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（調布以外）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215900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2013</a:t>
                      </a:r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年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2013</a:t>
                      </a:r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年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215900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問題 </a:t>
                      </a:r>
                      <a:r>
                        <a:rPr lang="en-US" altLang="zh-TW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問題 </a:t>
                      </a:r>
                      <a:r>
                        <a:rPr lang="en-US" altLang="zh-TW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1-2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問題 </a:t>
                      </a:r>
                      <a:r>
                        <a:rPr lang="en-US" altLang="zh-TW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3 </a:t>
                      </a:r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以上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問題 </a:t>
                      </a:r>
                      <a:r>
                        <a:rPr lang="en-US" altLang="zh-TW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問題 </a:t>
                      </a:r>
                      <a:r>
                        <a:rPr lang="en-US" altLang="zh-TW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1-2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問題 </a:t>
                      </a:r>
                      <a:r>
                        <a:rPr lang="en-US" altLang="zh-TW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3 </a:t>
                      </a:r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以上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900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2011</a:t>
                      </a:r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年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問題 </a:t>
                      </a:r>
                      <a:r>
                        <a:rPr lang="en-US" altLang="zh-TW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90.91%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(0.063)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9.09%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(0.063)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(-)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2011</a:t>
                      </a:r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年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問題 </a:t>
                      </a:r>
                      <a:r>
                        <a:rPr lang="en-US" altLang="zh-TW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94.64%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(0.010)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3.88%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(0.008)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1.48%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(0.005)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90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100%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89%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21590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問題 </a:t>
                      </a:r>
                      <a:r>
                        <a:rPr lang="en-US" altLang="zh-TW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1-2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(-)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(-)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(-)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問題 </a:t>
                      </a:r>
                      <a:r>
                        <a:rPr lang="en-US" altLang="zh-TW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1-2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41.86%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(0.076)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48.84%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(0.077)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9.30%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(0.045)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90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8%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21590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問題 </a:t>
                      </a:r>
                      <a:r>
                        <a:rPr lang="en-US" altLang="zh-TW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3 </a:t>
                      </a:r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以上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(-)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(-)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(-)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問題 </a:t>
                      </a:r>
                      <a:r>
                        <a:rPr lang="en-US" altLang="zh-TW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3 </a:t>
                      </a:r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以上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7.69%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(0.077)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38.46%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(0.140)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55.85%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(0.144)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90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3%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506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kumimoji="1" lang="en-US" altLang="ja-JP" dirty="0" smtClean="0"/>
              <a:t>2.</a:t>
            </a:r>
            <a:r>
              <a:rPr kumimoji="1" lang="ja-JP" altLang="en-US" dirty="0" smtClean="0"/>
              <a:t>　</a:t>
            </a:r>
            <a:r>
              <a:rPr lang="ja-JP" altLang="en-US" b="1" dirty="0" smtClean="0"/>
              <a:t>初期</a:t>
            </a:r>
            <a:r>
              <a:rPr lang="en-US" altLang="ja-JP" b="1" dirty="0" smtClean="0"/>
              <a:t>IADL</a:t>
            </a:r>
            <a:r>
              <a:rPr lang="ja-JP" altLang="en-US" b="1" dirty="0"/>
              <a:t>への要因</a:t>
            </a:r>
            <a:endParaRPr kumimoji="1" lang="ja-JP" altLang="en-US" dirty="0"/>
          </a:p>
        </p:txBody>
      </p:sp>
      <p:graphicFrame>
        <p:nvGraphicFramePr>
          <p:cNvPr id="9" name="コンテンツ プレースホルダー 8"/>
          <p:cNvGraphicFramePr>
            <a:graphicFrameLocks noGrp="1"/>
          </p:cNvGraphicFramePr>
          <p:nvPr>
            <p:ph idx="1"/>
            <p:extLst/>
          </p:nvPr>
        </p:nvGraphicFramePr>
        <p:xfrm>
          <a:off x="838199" y="1325563"/>
          <a:ext cx="10515603" cy="5380032"/>
        </p:xfrm>
        <a:graphic>
          <a:graphicData uri="http://schemas.openxmlformats.org/drawingml/2006/table">
            <a:tbl>
              <a:tblPr/>
              <a:tblGrid>
                <a:gridCol w="2513229"/>
                <a:gridCol w="1333729"/>
                <a:gridCol w="1333729"/>
                <a:gridCol w="1333729"/>
                <a:gridCol w="1333729"/>
                <a:gridCol w="1333729"/>
                <a:gridCol w="1333729"/>
              </a:tblGrid>
              <a:tr h="224168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(1)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(2)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(3)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(4)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(5)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(6)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4168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10</a:t>
                      </a:r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都市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224168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50</a:t>
                      </a:r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代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60</a:t>
                      </a:r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代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70</a:t>
                      </a:r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代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224168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男性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女性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男性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女性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男性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女性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168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log </a:t>
                      </a:r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世帯所得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-0.000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0.000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-0.001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-0.001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-0.002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-0.002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24168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(0.000)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(0.001)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(0.001)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(0.001)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(0.003)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(0.001)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4168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高卒より上ダミー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-0.001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-0.007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-0.010*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-0.017**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-0.019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0.004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4168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(0.002)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(0.006)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(0.005)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(0.008)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(0.014)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(0.011)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4168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結婚したことがあるか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0.003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0.003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-0.006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-0.023*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-0.036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-0.027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4168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(0.005)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(6.398)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(0.015)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(0.014)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(0.052)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(0.023)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4168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現在結婚しているか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-0.001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0.038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-0.009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-0.013*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0.017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0.015*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4168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(0.003)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(3.753)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(0.009)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(0.008)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(0.021)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(0.009)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4168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子供の数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0.000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-0.003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0.006**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0.002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0.016***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0.004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4168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(0.001)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(0.003)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(0.003)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(0.002)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(0.006)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(0.003)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4168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体重あたりの摂取カロリー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-0.000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0.000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0.000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-0.000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-0.000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-0.000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4168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(0.000)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(0.000)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(0.000)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(0.000)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(0.000)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(0.000)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4168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一日に６０分以上歩くか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0.002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-0.003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-0.005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-0.019**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-0.032***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-0.023**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4168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(0.002)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(0.004)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(0.005)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(0.008)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(0.012)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(0.009)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4168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大豆</a:t>
                      </a: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/</a:t>
                      </a:r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魚類由来のタンパク質の割合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0.000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0.015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0.080**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0.053*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-0.038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-0.035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4168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(0.007)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(0.022)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(0.033)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(0.032)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(0.056)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(0.043)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4168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脂肪由来の摂取カロリーの割合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-0.011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-0.018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0.046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-0.011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-0.086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-0.015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4168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(0.017)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(0.036)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(0.045)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(0.045)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(0.095)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(0.074)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4168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観測数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461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493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901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882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705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711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4168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* </a:t>
                      </a:r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p&lt;.</a:t>
                      </a:r>
                      <a:r>
                        <a:rPr lang="en-US" altLang="ja-JP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1, </a:t>
                      </a:r>
                      <a:r>
                        <a:rPr lang="ja-JP" alt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** </a:t>
                      </a:r>
                      <a:r>
                        <a:rPr lang="en-US" altLang="ja-JP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p&lt;.05, </a:t>
                      </a:r>
                      <a:r>
                        <a:rPr lang="ja-JP" alt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*** </a:t>
                      </a:r>
                      <a:r>
                        <a:rPr lang="en-US" altLang="ja-JP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p&lt;.01</a:t>
                      </a:r>
                    </a:p>
                  </a:txBody>
                  <a:tcPr marL="8976" marR="8976" marT="89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altLang="ja-JP" sz="1200" b="1" i="0" u="none" strike="noStrike" dirty="0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8976" marR="8976" marT="89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altLang="ja-JP" sz="1200" b="1" i="0" u="none" strike="noStrike" dirty="0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8976" marR="8976" marT="89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8976" marR="8976" marT="89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8976" marR="8976" marT="89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8976" marR="8976" marT="89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8976" marR="8976" marT="89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6301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3.</a:t>
            </a:r>
            <a:r>
              <a:rPr lang="ja-JP" altLang="en-US" dirty="0"/>
              <a:t>　</a:t>
            </a:r>
            <a:r>
              <a:rPr lang="ja-JP" altLang="en-US" dirty="0" smtClean="0"/>
              <a:t>鬱　推移</a:t>
            </a:r>
            <a:r>
              <a:rPr lang="ja-JP" altLang="en-US" dirty="0"/>
              <a:t>確率</a:t>
            </a:r>
            <a:r>
              <a:rPr lang="ja-JP" altLang="en-US" dirty="0" smtClean="0"/>
              <a:t>（</a:t>
            </a:r>
            <a:r>
              <a:rPr lang="en-US" altLang="ja-JP" dirty="0" smtClean="0"/>
              <a:t>50</a:t>
            </a:r>
            <a:r>
              <a:rPr lang="ja-JP" altLang="en-US" dirty="0" smtClean="0"/>
              <a:t>代）</a:t>
            </a:r>
            <a:endParaRPr kumimoji="1" lang="ja-JP" altLang="en-US" dirty="0"/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1997269"/>
              </p:ext>
            </p:extLst>
          </p:nvPr>
        </p:nvGraphicFramePr>
        <p:xfrm>
          <a:off x="2386350" y="1417638"/>
          <a:ext cx="7984287" cy="4726688"/>
        </p:xfrm>
        <a:graphic>
          <a:graphicData uri="http://schemas.openxmlformats.org/drawingml/2006/table">
            <a:tbl>
              <a:tblPr/>
              <a:tblGrid>
                <a:gridCol w="724357"/>
                <a:gridCol w="968536"/>
                <a:gridCol w="968536"/>
                <a:gridCol w="968536"/>
                <a:gridCol w="724357"/>
                <a:gridCol w="724357"/>
                <a:gridCol w="968536"/>
                <a:gridCol w="968536"/>
                <a:gridCol w="968536"/>
              </a:tblGrid>
              <a:tr h="295418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男性</a:t>
                      </a:r>
                      <a:r>
                        <a:rPr lang="ja-JP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（調布）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男性</a:t>
                      </a:r>
                      <a:r>
                        <a:rPr lang="ja-JP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（調布以外）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295418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2013</a:t>
                      </a:r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年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2013</a:t>
                      </a:r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年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295418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16</a:t>
                      </a:r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点以下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16</a:t>
                      </a:r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点以上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16</a:t>
                      </a:r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点以下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16</a:t>
                      </a:r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点以上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418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2011</a:t>
                      </a:r>
                      <a:r>
                        <a:rPr lang="ja-JP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年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16</a:t>
                      </a:r>
                      <a:r>
                        <a:rPr lang="ja-JP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点以下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93.75%</a:t>
                      </a:r>
                      <a:b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(0.062)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6.25%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(0.062)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2011</a:t>
                      </a:r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年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16</a:t>
                      </a:r>
                      <a:r>
                        <a:rPr lang="ja-JP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点以下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88.67%</a:t>
                      </a:r>
                      <a:b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(0.018)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11.33%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(0.018)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418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78%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80%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295418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16</a:t>
                      </a:r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点以上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75%</a:t>
                      </a:r>
                      <a:b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(0.250)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25%</a:t>
                      </a:r>
                      <a:b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(0.250)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16</a:t>
                      </a:r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点以上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52.17%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(0.061)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47.83%</a:t>
                      </a:r>
                      <a:b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(0.061)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418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23%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20%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295418">
                <a:tc>
                  <a:txBody>
                    <a:bodyPr/>
                    <a:lstStyle/>
                    <a:p>
                      <a:pPr algn="ctr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95418">
                <a:tc>
                  <a:txBody>
                    <a:bodyPr/>
                    <a:lstStyle/>
                    <a:p>
                      <a:pPr algn="ctr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5418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女性</a:t>
                      </a:r>
                      <a:r>
                        <a:rPr lang="ja-JP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（調布）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女性</a:t>
                      </a:r>
                      <a:r>
                        <a:rPr lang="ja-JP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（調布以外）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295418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2013</a:t>
                      </a:r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年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2013</a:t>
                      </a:r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年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295418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16</a:t>
                      </a:r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点以下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16</a:t>
                      </a:r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点以上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16</a:t>
                      </a:r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点以下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16</a:t>
                      </a:r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点以上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418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2011</a:t>
                      </a:r>
                      <a:r>
                        <a:rPr lang="ja-JP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年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16</a:t>
                      </a:r>
                      <a:r>
                        <a:rPr lang="ja-JP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点以下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85.71%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(0.067)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14.29%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(0.067)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2011</a:t>
                      </a:r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年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16</a:t>
                      </a:r>
                      <a:r>
                        <a:rPr lang="ja-JP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点以下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89.44%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(0.018)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10.56%</a:t>
                      </a:r>
                      <a:b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(0.018)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418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78%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77%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295418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16</a:t>
                      </a:r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点以上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57.14%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(0.202)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42.86%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(0.202)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16</a:t>
                      </a:r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点以上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56.18%</a:t>
                      </a:r>
                      <a:b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(0.053)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43.82%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(0.053)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418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22%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23%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22814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3.</a:t>
            </a:r>
            <a:r>
              <a:rPr lang="ja-JP" altLang="en-US" dirty="0"/>
              <a:t>　</a:t>
            </a:r>
            <a:r>
              <a:rPr lang="ja-JP" altLang="en-US" dirty="0" smtClean="0"/>
              <a:t>鬱　推移</a:t>
            </a:r>
            <a:r>
              <a:rPr lang="ja-JP" altLang="en-US" dirty="0"/>
              <a:t>確率</a:t>
            </a:r>
            <a:r>
              <a:rPr lang="ja-JP" altLang="en-US" dirty="0" smtClean="0"/>
              <a:t>（</a:t>
            </a:r>
            <a:r>
              <a:rPr lang="en-US" altLang="ja-JP" dirty="0" smtClean="0"/>
              <a:t>60</a:t>
            </a:r>
            <a:r>
              <a:rPr lang="ja-JP" altLang="en-US" dirty="0"/>
              <a:t>代）</a:t>
            </a:r>
            <a:endParaRPr kumimoji="1" lang="ja-JP" altLang="en-US" dirty="0"/>
          </a:p>
        </p:txBody>
      </p:sp>
      <p:graphicFrame>
        <p:nvGraphicFramePr>
          <p:cNvPr id="3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6511387"/>
              </p:ext>
            </p:extLst>
          </p:nvPr>
        </p:nvGraphicFramePr>
        <p:xfrm>
          <a:off x="2272899" y="1417642"/>
          <a:ext cx="8198095" cy="4648620"/>
        </p:xfrm>
        <a:graphic>
          <a:graphicData uri="http://schemas.openxmlformats.org/drawingml/2006/table">
            <a:tbl>
              <a:tblPr/>
              <a:tblGrid>
                <a:gridCol w="721684"/>
                <a:gridCol w="964961"/>
                <a:gridCol w="964961"/>
                <a:gridCol w="964961"/>
                <a:gridCol w="721684"/>
                <a:gridCol w="964961"/>
                <a:gridCol w="964961"/>
                <a:gridCol w="964961"/>
                <a:gridCol w="964961"/>
              </a:tblGrid>
              <a:tr h="309908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男性</a:t>
                      </a:r>
                      <a:r>
                        <a:rPr lang="ja-JP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（調布）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男性</a:t>
                      </a:r>
                      <a:r>
                        <a:rPr lang="ja-JP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（調布以外）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309908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2013</a:t>
                      </a:r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年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2013</a:t>
                      </a:r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年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309908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16</a:t>
                      </a:r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点以下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16</a:t>
                      </a:r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点以上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16</a:t>
                      </a:r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点以下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16</a:t>
                      </a:r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点以上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908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2011</a:t>
                      </a:r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年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16</a:t>
                      </a:r>
                      <a:r>
                        <a:rPr lang="ja-JP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点以下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94.59%</a:t>
                      </a:r>
                      <a:b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(0.038)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5.41%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(0.038)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2011</a:t>
                      </a:r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年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16</a:t>
                      </a:r>
                      <a:r>
                        <a:rPr lang="ja-JP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点以下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91.73%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(0.011)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8.27%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(0.011)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908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86%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86%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309908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16</a:t>
                      </a:r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点以上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100%</a:t>
                      </a:r>
                      <a:b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(-)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(-)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16</a:t>
                      </a:r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点以上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62.39%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(0.047)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37.61%</a:t>
                      </a:r>
                      <a:b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(0.047)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908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14%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14%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309908">
                <a:tc>
                  <a:txBody>
                    <a:bodyPr/>
                    <a:lstStyle/>
                    <a:p>
                      <a:pPr algn="ctr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09908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女性</a:t>
                      </a:r>
                      <a:r>
                        <a:rPr lang="ja-JP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（調布）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女性</a:t>
                      </a:r>
                      <a:r>
                        <a:rPr lang="ja-JP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（調布以外）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309908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2013</a:t>
                      </a:r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年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2013</a:t>
                      </a:r>
                      <a:r>
                        <a:rPr lang="ja-JP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年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309908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16</a:t>
                      </a:r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点以下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16</a:t>
                      </a:r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点以上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16</a:t>
                      </a:r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点以下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16</a:t>
                      </a:r>
                      <a:r>
                        <a:rPr lang="ja-JP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点以上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908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2011</a:t>
                      </a:r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年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16</a:t>
                      </a:r>
                      <a:r>
                        <a:rPr lang="ja-JP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点以下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83.33%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(0.069)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16.67%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(0.069)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2011</a:t>
                      </a:r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年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16</a:t>
                      </a:r>
                      <a:r>
                        <a:rPr lang="ja-JP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点以下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90.42%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(0.012)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9.58%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(0.012)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908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79%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79%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309908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16</a:t>
                      </a:r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点以上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100%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(-)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(-)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16</a:t>
                      </a:r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点以上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54.49%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(0.040)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45.51%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(0.040)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908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21%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21%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3714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/>
          <p:cNvSpPr txBox="1">
            <a:spLocks/>
          </p:cNvSpPr>
          <p:nvPr/>
        </p:nvSpPr>
        <p:spPr>
          <a:xfrm>
            <a:off x="1524000" y="-4664"/>
            <a:ext cx="9144000" cy="190879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600" b="1" dirty="0">
                <a:solidFill>
                  <a:schemeClr val="bg1"/>
                </a:solidFill>
              </a:rPr>
              <a:t>「くらしと健康の調査」</a:t>
            </a:r>
            <a:r>
              <a:rPr lang="en-US" altLang="ja-JP" sz="3600" b="1" dirty="0">
                <a:solidFill>
                  <a:schemeClr val="bg1"/>
                </a:solidFill>
              </a:rPr>
              <a:t/>
            </a:r>
            <a:br>
              <a:rPr lang="en-US" altLang="ja-JP" sz="3600" b="1" dirty="0">
                <a:solidFill>
                  <a:schemeClr val="bg1"/>
                </a:solidFill>
              </a:rPr>
            </a:br>
            <a:r>
              <a:rPr lang="en-US" altLang="ja-JP" sz="3600" b="1" dirty="0">
                <a:solidFill>
                  <a:schemeClr val="bg1"/>
                </a:solidFill>
              </a:rPr>
              <a:t>Japanese Study of Aging and Retirement (JSTAR)</a:t>
            </a:r>
            <a:endParaRPr lang="ja-JP" altLang="en-US" sz="3600" b="1" dirty="0">
              <a:solidFill>
                <a:schemeClr val="bg1"/>
              </a:solidFill>
            </a:endParaRPr>
          </a:p>
        </p:txBody>
      </p:sp>
      <p:grpSp>
        <p:nvGrpSpPr>
          <p:cNvPr id="2" name="グループ化 1"/>
          <p:cNvGrpSpPr/>
          <p:nvPr/>
        </p:nvGrpSpPr>
        <p:grpSpPr>
          <a:xfrm>
            <a:off x="2063553" y="2492896"/>
            <a:ext cx="8315067" cy="3960440"/>
            <a:chOff x="539552" y="2492896"/>
            <a:chExt cx="8315067" cy="3960440"/>
          </a:xfrm>
        </p:grpSpPr>
        <p:sp>
          <p:nvSpPr>
            <p:cNvPr id="4" name="角丸四角形 3"/>
            <p:cNvSpPr/>
            <p:nvPr/>
          </p:nvSpPr>
          <p:spPr>
            <a:xfrm>
              <a:off x="827584" y="2492896"/>
              <a:ext cx="7920037" cy="809104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ja-JP" sz="2800" dirty="0">
                  <a:solidFill>
                    <a:schemeClr val="tx1"/>
                  </a:solidFill>
                  <a:latin typeface="+mj-ea"/>
                  <a:ea typeface="+mj-ea"/>
                </a:rPr>
                <a:t>2005</a:t>
              </a:r>
              <a:r>
                <a:rPr lang="ja-JP" altLang="en-US" sz="2800" dirty="0">
                  <a:solidFill>
                    <a:schemeClr val="tx1"/>
                  </a:solidFill>
                  <a:latin typeface="+mj-ea"/>
                  <a:ea typeface="+mj-ea"/>
                </a:rPr>
                <a:t>年からプロジェクト開始</a:t>
              </a:r>
              <a:endParaRPr lang="en-US" altLang="ja-JP" sz="2800" dirty="0">
                <a:solidFill>
                  <a:schemeClr val="tx1"/>
                </a:solidFill>
                <a:latin typeface="+mj-ea"/>
                <a:ea typeface="+mj-ea"/>
              </a:endParaRPr>
            </a:p>
            <a:p>
              <a:pPr algn="ctr">
                <a:defRPr/>
              </a:pPr>
              <a:r>
                <a:rPr lang="ja-JP" altLang="en-US" sz="2800" dirty="0">
                  <a:solidFill>
                    <a:schemeClr val="tx1"/>
                  </a:solidFill>
                  <a:latin typeface="+mj-ea"/>
                  <a:ea typeface="+mj-ea"/>
                </a:rPr>
                <a:t>（市村・清水谷が責任者）</a:t>
              </a:r>
            </a:p>
          </p:txBody>
        </p:sp>
        <p:pic>
          <p:nvPicPr>
            <p:cNvPr id="6" name="Picture 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552" y="3386562"/>
              <a:ext cx="8315067" cy="3066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59209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3.</a:t>
            </a:r>
            <a:r>
              <a:rPr lang="ja-JP" altLang="en-US" dirty="0"/>
              <a:t>　</a:t>
            </a:r>
            <a:r>
              <a:rPr lang="ja-JP" altLang="en-US" dirty="0" smtClean="0"/>
              <a:t>鬱　推移</a:t>
            </a:r>
            <a:r>
              <a:rPr lang="ja-JP" altLang="en-US" dirty="0"/>
              <a:t>確率</a:t>
            </a:r>
            <a:r>
              <a:rPr lang="ja-JP" altLang="en-US" dirty="0" smtClean="0"/>
              <a:t>（</a:t>
            </a:r>
            <a:r>
              <a:rPr lang="en-US" altLang="ja-JP" dirty="0" smtClean="0"/>
              <a:t>70</a:t>
            </a:r>
            <a:r>
              <a:rPr lang="ja-JP" altLang="en-US" dirty="0"/>
              <a:t>代）</a:t>
            </a:r>
            <a:endParaRPr kumimoji="1" lang="ja-JP" altLang="en-US" dirty="0"/>
          </a:p>
        </p:txBody>
      </p:sp>
      <p:graphicFrame>
        <p:nvGraphicFramePr>
          <p:cNvPr id="3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3535659"/>
              </p:ext>
            </p:extLst>
          </p:nvPr>
        </p:nvGraphicFramePr>
        <p:xfrm>
          <a:off x="2319453" y="1417631"/>
          <a:ext cx="8095785" cy="4682085"/>
        </p:xfrm>
        <a:graphic>
          <a:graphicData uri="http://schemas.openxmlformats.org/drawingml/2006/table">
            <a:tbl>
              <a:tblPr/>
              <a:tblGrid>
                <a:gridCol w="734473"/>
                <a:gridCol w="982061"/>
                <a:gridCol w="982061"/>
                <a:gridCol w="982061"/>
                <a:gridCol w="734473"/>
                <a:gridCol w="734473"/>
                <a:gridCol w="982061"/>
                <a:gridCol w="982061"/>
                <a:gridCol w="982061"/>
              </a:tblGrid>
              <a:tr h="312139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男性</a:t>
                      </a:r>
                      <a:r>
                        <a:rPr lang="ja-JP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（調布）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男性</a:t>
                      </a:r>
                      <a:r>
                        <a:rPr lang="ja-JP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（調布以外）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312139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2013</a:t>
                      </a:r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年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2013</a:t>
                      </a:r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年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312139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16</a:t>
                      </a:r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点以下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16</a:t>
                      </a:r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点以上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16</a:t>
                      </a:r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点以下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16</a:t>
                      </a:r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点以上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139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2011</a:t>
                      </a:r>
                      <a:r>
                        <a:rPr lang="ja-JP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年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16</a:t>
                      </a:r>
                      <a:r>
                        <a:rPr lang="ja-JP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点以下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75%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(0.099)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25%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(0.099)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2011</a:t>
                      </a:r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年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16</a:t>
                      </a:r>
                      <a:r>
                        <a:rPr lang="ja-JP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点以下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87.92%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(0.015)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12.08%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(0.015)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139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76%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82%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312139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16</a:t>
                      </a:r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点以上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100%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(-)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(-)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16</a:t>
                      </a:r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点以上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47.31%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(0.052)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52.69%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(0.052)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139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24%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18%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312139">
                <a:tc>
                  <a:txBody>
                    <a:bodyPr/>
                    <a:lstStyle/>
                    <a:p>
                      <a:pPr algn="ctr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12139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女性</a:t>
                      </a:r>
                      <a:r>
                        <a:rPr lang="ja-JP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（調布）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女性</a:t>
                      </a:r>
                      <a:r>
                        <a:rPr lang="ja-JP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（調布以外）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312139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2013</a:t>
                      </a:r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年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2013</a:t>
                      </a:r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年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312139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16</a:t>
                      </a:r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点以下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16</a:t>
                      </a:r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点以上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16</a:t>
                      </a:r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点以下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16</a:t>
                      </a:r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点以上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139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2011</a:t>
                      </a:r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年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16</a:t>
                      </a:r>
                      <a:r>
                        <a:rPr lang="ja-JP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点以下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78.57%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(0.114)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21.43%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(0.114)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2011</a:t>
                      </a:r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年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16</a:t>
                      </a:r>
                      <a:r>
                        <a:rPr lang="ja-JP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点以下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87.00%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(0.020)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13.00%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(0.020)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139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76%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81%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312139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16</a:t>
                      </a:r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点以上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85.71%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(0.143)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14.29%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(0.143)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16</a:t>
                      </a:r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点以上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63.27%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(0.070)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36.73%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(0.070)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139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24%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19%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43602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kumimoji="1" lang="en-US" altLang="ja-JP" dirty="0" smtClean="0"/>
              <a:t>3.</a:t>
            </a:r>
            <a:r>
              <a:rPr kumimoji="1" lang="ja-JP" altLang="en-US" dirty="0" smtClean="0"/>
              <a:t>　初期</a:t>
            </a:r>
            <a:r>
              <a:rPr kumimoji="1" lang="en-US" altLang="ja-JP" dirty="0" smtClean="0"/>
              <a:t>CESD≧16</a:t>
            </a:r>
            <a:r>
              <a:rPr kumimoji="1" lang="ja-JP" altLang="en-US" dirty="0" smtClean="0"/>
              <a:t>への要因</a:t>
            </a:r>
            <a:endParaRPr kumimoji="1" lang="ja-JP" altLang="en-US" dirty="0"/>
          </a:p>
        </p:txBody>
      </p:sp>
      <p:graphicFrame>
        <p:nvGraphicFramePr>
          <p:cNvPr id="9" name="コンテンツ プレースホルダー 8"/>
          <p:cNvGraphicFramePr>
            <a:graphicFrameLocks noGrp="1"/>
          </p:cNvGraphicFramePr>
          <p:nvPr>
            <p:ph idx="1"/>
            <p:extLst/>
          </p:nvPr>
        </p:nvGraphicFramePr>
        <p:xfrm>
          <a:off x="838199" y="1325563"/>
          <a:ext cx="10515603" cy="5380035"/>
        </p:xfrm>
        <a:graphic>
          <a:graphicData uri="http://schemas.openxmlformats.org/drawingml/2006/table">
            <a:tbl>
              <a:tblPr/>
              <a:tblGrid>
                <a:gridCol w="2513229"/>
                <a:gridCol w="1333729"/>
                <a:gridCol w="1333729"/>
                <a:gridCol w="1333729"/>
                <a:gridCol w="1333729"/>
                <a:gridCol w="1333729"/>
                <a:gridCol w="1333729"/>
              </a:tblGrid>
              <a:tr h="225573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(1)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(2)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(3)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(4)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(5)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(6)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5573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10</a:t>
                      </a:r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都市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225573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50</a:t>
                      </a:r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代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60</a:t>
                      </a:r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代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70</a:t>
                      </a:r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代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225573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男性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女性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男性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女性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男性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女性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573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log </a:t>
                      </a:r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世帯所得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-0.006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-0.005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-0.004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-0.004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-0.004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-0.003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25573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(0.010)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(0.008)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(0.006)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(0.006)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(0.008)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(0.006)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5573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高卒より上ダミー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-0.004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0.001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-0.001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-0.040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-0.028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-0.028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5573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(0.040)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(0.039)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(0.025)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(0.033)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(0.037)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(0.046)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5573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結婚したことがあるか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0.035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0.024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-0.099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-0.029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-0.096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-0.042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5573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(0.101)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(0.105)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(0.076)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(0.099)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(0.133)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(0.098)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5573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現在結婚しているか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0.015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-0.072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-0.048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-0.063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-0.036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-0.075**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5573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(0.077)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(0.068)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(0.046)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(0.041)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(0.056)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(0.034)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5573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子供の数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-0.053***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0.039**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-0.018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-0.005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-0.003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0.005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5573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(0.018)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(0.019)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(0.012)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(0.015)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(0.015)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(0.015)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5573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体重あたりの摂取カロリー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0.001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0.004**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0.001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0.000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0.000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-0.001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5573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(0.002)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(0.002)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(0.001)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(0.001)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(0.001)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(0.001)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5573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一日に６０分以上歩くか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-0.083**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-0.117***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-0.048**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-0.042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-0.105***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-0.068**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5573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(0.041)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(0.039)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(0.024)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(0.029)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(0.031)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(0.033)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5573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大豆</a:t>
                      </a: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/</a:t>
                      </a:r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魚類由来のタンパク質の割合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-0.258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0.505**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0.045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0.080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0.055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0.287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5573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(0.221)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(0.234)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(0.135)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(0.174)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(0.170)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(0.186)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5573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脂肪由来の摂取カロリーの割合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-1.014***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0.659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-0.168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-0.140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0.092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0.561*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5573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(0.391)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(0.402)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(0.237)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(0.281)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(0.292)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(0.327)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5573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観測数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460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491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898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874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689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710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8223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PGothic" charset="-128"/>
                          <a:ea typeface="MS PGothic" charset="-128"/>
                          <a:cs typeface="MS PGothic" charset="-128"/>
                        </a:rPr>
                        <a:t>* </a:t>
                      </a:r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PGothic" charset="-128"/>
                          <a:ea typeface="MS PGothic" charset="-128"/>
                          <a:cs typeface="MS PGothic" charset="-128"/>
                        </a:rPr>
                        <a:t>p&lt;.</a:t>
                      </a:r>
                      <a:r>
                        <a:rPr lang="en-US" altLang="ja-JP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PGothic" charset="-128"/>
                          <a:ea typeface="MS PGothic" charset="-128"/>
                          <a:cs typeface="MS PGothic" charset="-128"/>
                        </a:rPr>
                        <a:t>1, </a:t>
                      </a:r>
                      <a:r>
                        <a:rPr lang="ja-JP" alt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PGothic" charset="-128"/>
                          <a:ea typeface="MS PGothic" charset="-128"/>
                          <a:cs typeface="MS PGothic" charset="-128"/>
                        </a:rPr>
                        <a:t>** </a:t>
                      </a:r>
                      <a:r>
                        <a:rPr lang="en-US" altLang="ja-JP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PGothic" charset="-128"/>
                          <a:ea typeface="MS PGothic" charset="-128"/>
                          <a:cs typeface="MS PGothic" charset="-128"/>
                        </a:rPr>
                        <a:t>p&lt;.05, </a:t>
                      </a:r>
                      <a:r>
                        <a:rPr lang="ja-JP" alt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PGothic" charset="-128"/>
                          <a:ea typeface="MS PGothic" charset="-128"/>
                          <a:cs typeface="MS PGothic" charset="-128"/>
                        </a:rPr>
                        <a:t>*** </a:t>
                      </a:r>
                      <a:r>
                        <a:rPr lang="en-US" altLang="ja-JP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PGothic" charset="-128"/>
                          <a:ea typeface="MS PGothic" charset="-128"/>
                          <a:cs typeface="MS PGothic" charset="-128"/>
                        </a:rPr>
                        <a:t>p&lt;.01</a:t>
                      </a:r>
                    </a:p>
                  </a:txBody>
                  <a:tcPr marL="8976" marR="8976" marT="89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altLang="ja-JP" sz="1200" b="1" i="0" u="none" strike="noStrike" dirty="0">
                        <a:solidFill>
                          <a:srgbClr val="000000"/>
                        </a:solidFill>
                        <a:effectLst/>
                        <a:latin typeface="MS PGothic" charset="-128"/>
                        <a:ea typeface="MS PGothic" charset="-128"/>
                        <a:cs typeface="MS PGothic" charset="-128"/>
                      </a:endParaRPr>
                    </a:p>
                  </a:txBody>
                  <a:tcPr marL="8976" marR="8976" marT="89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altLang="ja-JP" sz="1200" b="1" i="0" u="none" strike="noStrike" dirty="0">
                        <a:solidFill>
                          <a:srgbClr val="000000"/>
                        </a:solidFill>
                        <a:effectLst/>
                        <a:latin typeface="MS PGothic" charset="-128"/>
                        <a:ea typeface="MS PGothic" charset="-128"/>
                        <a:cs typeface="MS PGothic" charset="-128"/>
                      </a:endParaRPr>
                    </a:p>
                  </a:txBody>
                  <a:tcPr marL="8976" marR="8976" marT="89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PGothic" charset="-128"/>
                        <a:ea typeface="MS PGothic" charset="-128"/>
                        <a:cs typeface="MS PGothic" charset="-128"/>
                      </a:endParaRPr>
                    </a:p>
                  </a:txBody>
                  <a:tcPr marL="8976" marR="8976" marT="89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PGothic" charset="-128"/>
                        <a:ea typeface="MS PGothic" charset="-128"/>
                        <a:cs typeface="MS PGothic" charset="-128"/>
                      </a:endParaRPr>
                    </a:p>
                  </a:txBody>
                  <a:tcPr marL="8976" marR="8976" marT="89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PGothic" charset="-128"/>
                        <a:ea typeface="MS PGothic" charset="-128"/>
                        <a:cs typeface="MS PGothic" charset="-128"/>
                      </a:endParaRPr>
                    </a:p>
                  </a:txBody>
                  <a:tcPr marL="8976" marR="8976" marT="89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S PGothic" charset="-128"/>
                        <a:ea typeface="MS PGothic" charset="-128"/>
                        <a:cs typeface="MS PGothic" charset="-128"/>
                      </a:endParaRPr>
                    </a:p>
                  </a:txBody>
                  <a:tcPr marL="8976" marR="8976" marT="89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90462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4.</a:t>
            </a:r>
            <a:r>
              <a:rPr lang="ja-JP" altLang="en-US" dirty="0"/>
              <a:t>　高血圧症推移確率</a:t>
            </a:r>
            <a:r>
              <a:rPr lang="ja-JP" altLang="en-US" dirty="0" smtClean="0"/>
              <a:t>（</a:t>
            </a:r>
            <a:r>
              <a:rPr lang="en-US" altLang="ja-JP" dirty="0" smtClean="0"/>
              <a:t>50</a:t>
            </a:r>
            <a:r>
              <a:rPr lang="ja-JP" altLang="en-US" dirty="0" smtClean="0"/>
              <a:t>代）</a:t>
            </a:r>
            <a:endParaRPr kumimoji="1" lang="ja-JP" altLang="en-US" dirty="0"/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7278327"/>
              </p:ext>
            </p:extLst>
          </p:nvPr>
        </p:nvGraphicFramePr>
        <p:xfrm>
          <a:off x="2386347" y="1417633"/>
          <a:ext cx="7716657" cy="5061225"/>
        </p:xfrm>
        <a:graphic>
          <a:graphicData uri="http://schemas.openxmlformats.org/drawingml/2006/table">
            <a:tbl>
              <a:tblPr/>
              <a:tblGrid>
                <a:gridCol w="700077"/>
                <a:gridCol w="936071"/>
                <a:gridCol w="936071"/>
                <a:gridCol w="936071"/>
                <a:gridCol w="700077"/>
                <a:gridCol w="700077"/>
                <a:gridCol w="936071"/>
                <a:gridCol w="936071"/>
                <a:gridCol w="936071"/>
              </a:tblGrid>
              <a:tr h="337415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男性</a:t>
                      </a:r>
                      <a:r>
                        <a:rPr lang="ja-JP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（調布）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男性</a:t>
                      </a:r>
                      <a:r>
                        <a:rPr lang="ja-JP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（調布以外）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337415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2013</a:t>
                      </a:r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年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2013</a:t>
                      </a:r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年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337415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いいえ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はい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いいえ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はい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415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2011</a:t>
                      </a:r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年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いいえ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87.5%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(0.125)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12.5%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(0.125)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2011</a:t>
                      </a:r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年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いいえ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91.70%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(0.018)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8.30%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(0.018)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415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70%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73%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337415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はい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25%</a:t>
                      </a:r>
                      <a:b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(0.250)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75%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(0.250)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はい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19.57%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(0.042)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80.43%</a:t>
                      </a:r>
                      <a:b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(0.042)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415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30%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27%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337415">
                <a:tc>
                  <a:txBody>
                    <a:bodyPr/>
                    <a:lstStyle/>
                    <a:p>
                      <a:pPr algn="ctr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37415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女性</a:t>
                      </a:r>
                      <a:r>
                        <a:rPr lang="ja-JP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（調布）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女性</a:t>
                      </a:r>
                      <a:r>
                        <a:rPr lang="ja-JP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（調布以外）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337415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2013</a:t>
                      </a:r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年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2013</a:t>
                      </a:r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年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337415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いいえ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はい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いいえ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はい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415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2011</a:t>
                      </a:r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年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いいえ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94.12%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(0.059)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5.88%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(0.059)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2011</a:t>
                      </a:r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年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いいえ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93.36%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(0.016)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6.64%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(0.016)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415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70%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75%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337415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はい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(-)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100%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(-)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はい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12.20%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(0.036)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87.8%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(0.036)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415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30%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25%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3587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4.</a:t>
            </a:r>
            <a:r>
              <a:rPr lang="ja-JP" altLang="en-US" dirty="0"/>
              <a:t>　高血圧症　推移確率</a:t>
            </a:r>
            <a:r>
              <a:rPr lang="ja-JP" altLang="en-US" dirty="0" smtClean="0"/>
              <a:t>（</a:t>
            </a:r>
            <a:r>
              <a:rPr lang="en-US" altLang="ja-JP" dirty="0" smtClean="0"/>
              <a:t>60</a:t>
            </a:r>
            <a:r>
              <a:rPr lang="ja-JP" altLang="en-US" dirty="0" smtClean="0"/>
              <a:t>代）</a:t>
            </a:r>
            <a:endParaRPr kumimoji="1" lang="ja-JP" altLang="en-US" dirty="0"/>
          </a:p>
        </p:txBody>
      </p:sp>
      <p:graphicFrame>
        <p:nvGraphicFramePr>
          <p:cNvPr id="3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5646792"/>
              </p:ext>
            </p:extLst>
          </p:nvPr>
        </p:nvGraphicFramePr>
        <p:xfrm>
          <a:off x="2397269" y="1417638"/>
          <a:ext cx="7939910" cy="4949715"/>
        </p:xfrm>
        <a:graphic>
          <a:graphicData uri="http://schemas.openxmlformats.org/drawingml/2006/table">
            <a:tbl>
              <a:tblPr/>
              <a:tblGrid>
                <a:gridCol w="699018"/>
                <a:gridCol w="965996"/>
                <a:gridCol w="965996"/>
                <a:gridCol w="965996"/>
                <a:gridCol w="722458"/>
                <a:gridCol w="722458"/>
                <a:gridCol w="965996"/>
                <a:gridCol w="965996"/>
                <a:gridCol w="965996"/>
              </a:tblGrid>
              <a:tr h="329981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男性</a:t>
                      </a:r>
                      <a:r>
                        <a:rPr lang="ja-JP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（調布）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男性</a:t>
                      </a:r>
                      <a:r>
                        <a:rPr lang="ja-JP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（調布以外）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329981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2013</a:t>
                      </a:r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年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2013</a:t>
                      </a:r>
                      <a:r>
                        <a:rPr lang="ja-JP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年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329981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いいえ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はい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いいえ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はい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981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2011</a:t>
                      </a:r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年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いいえ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94.74%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(0.053)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5.26%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(0.053)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2011</a:t>
                      </a:r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年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いいえ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86.93%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(0.016)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13.07%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(0.016)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981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55%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61%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329981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はい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15.79%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(0.086)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84.21%</a:t>
                      </a:r>
                      <a:b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(0.086)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はい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16.50%</a:t>
                      </a:r>
                      <a:b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(0.022)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83.50%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(0.022)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981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45%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39%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329981">
                <a:tc>
                  <a:txBody>
                    <a:bodyPr/>
                    <a:lstStyle/>
                    <a:p>
                      <a:pPr algn="ctr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29981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女性</a:t>
                      </a:r>
                      <a:r>
                        <a:rPr lang="ja-JP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（調布）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女性</a:t>
                      </a:r>
                      <a:r>
                        <a:rPr lang="ja-JP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（調布以外）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329981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2013</a:t>
                      </a:r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年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2013</a:t>
                      </a:r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年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329981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いいえ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はい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いいえ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はい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981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2011</a:t>
                      </a:r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年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いいえ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94.74%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(0.053)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5.26%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(0.053)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2011</a:t>
                      </a:r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年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いいえ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90.30%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(0.013)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9.70%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(0.013)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981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63%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66%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329981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はい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6.67%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(0.067)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93.33%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(0.067)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はい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14.89%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(0.023)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85.11%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(0.067)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981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37%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34%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0262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4.</a:t>
            </a:r>
            <a:r>
              <a:rPr lang="ja-JP" altLang="en-US" dirty="0"/>
              <a:t>　高血圧症　推移確率</a:t>
            </a:r>
            <a:r>
              <a:rPr lang="ja-JP" altLang="en-US" dirty="0" smtClean="0"/>
              <a:t>（</a:t>
            </a:r>
            <a:r>
              <a:rPr lang="en-US" altLang="ja-JP" dirty="0" smtClean="0"/>
              <a:t>70</a:t>
            </a:r>
            <a:r>
              <a:rPr lang="ja-JP" altLang="en-US" dirty="0" smtClean="0"/>
              <a:t>代）</a:t>
            </a:r>
            <a:endParaRPr kumimoji="1" lang="ja-JP" altLang="en-US" dirty="0"/>
          </a:p>
        </p:txBody>
      </p:sp>
      <p:graphicFrame>
        <p:nvGraphicFramePr>
          <p:cNvPr id="3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0018965"/>
              </p:ext>
            </p:extLst>
          </p:nvPr>
        </p:nvGraphicFramePr>
        <p:xfrm>
          <a:off x="2386350" y="1417638"/>
          <a:ext cx="7984287" cy="4760145"/>
        </p:xfrm>
        <a:graphic>
          <a:graphicData uri="http://schemas.openxmlformats.org/drawingml/2006/table">
            <a:tbl>
              <a:tblPr/>
              <a:tblGrid>
                <a:gridCol w="724357"/>
                <a:gridCol w="968536"/>
                <a:gridCol w="968536"/>
                <a:gridCol w="968536"/>
                <a:gridCol w="724357"/>
                <a:gridCol w="724357"/>
                <a:gridCol w="968536"/>
                <a:gridCol w="968536"/>
                <a:gridCol w="968536"/>
              </a:tblGrid>
              <a:tr h="317343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男性</a:t>
                      </a:r>
                      <a:r>
                        <a:rPr lang="ja-JP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（調布）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男性</a:t>
                      </a:r>
                      <a:r>
                        <a:rPr lang="ja-JP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（調布以外）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317343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2013</a:t>
                      </a:r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年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2013</a:t>
                      </a:r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年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317343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いいえ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はい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いいえ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はい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343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2011</a:t>
                      </a:r>
                      <a:r>
                        <a:rPr lang="ja-JP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年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いいえ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83.33%</a:t>
                      </a:r>
                      <a:b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(0.112)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16.67%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(0.112)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2011</a:t>
                      </a:r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年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いいえ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82.14%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(0.021)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17.86%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(0.021)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343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44%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55%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317343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はい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11.76%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(0.081)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88.24%</a:t>
                      </a:r>
                      <a:b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(0.081)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はい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13.52%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(0.020)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86.48%</a:t>
                      </a:r>
                      <a:b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(0.020)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343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56%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45%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317343">
                <a:tc>
                  <a:txBody>
                    <a:bodyPr/>
                    <a:lstStyle/>
                    <a:p>
                      <a:pPr algn="ctr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17343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女性</a:t>
                      </a:r>
                      <a:r>
                        <a:rPr lang="ja-JP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（調布）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女性</a:t>
                      </a:r>
                      <a:r>
                        <a:rPr lang="ja-JP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（調布以外）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317343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2013</a:t>
                      </a:r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年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2013</a:t>
                      </a:r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年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317343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いいえ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はい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いいえ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はい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343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2011</a:t>
                      </a:r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年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いいえ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90.91%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(0.091)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9.09%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(0.091)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2011</a:t>
                      </a:r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年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いいえ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84.05%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(0.020)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15.95%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(0.020)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343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48%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58%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317343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はい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11.11%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(0.111)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88.89%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(0.111)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はい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12.46%</a:t>
                      </a:r>
                      <a:b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(0.020)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87.54%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(0.020)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343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52%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42%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31052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kumimoji="1" lang="en-US" altLang="ja-JP" dirty="0" smtClean="0"/>
              <a:t>4.</a:t>
            </a:r>
            <a:r>
              <a:rPr kumimoji="1" lang="ja-JP" altLang="en-US" dirty="0" smtClean="0"/>
              <a:t>　初期高血圧症への要因</a:t>
            </a:r>
            <a:endParaRPr kumimoji="1" lang="ja-JP" altLang="en-US" dirty="0"/>
          </a:p>
        </p:txBody>
      </p:sp>
      <p:graphicFrame>
        <p:nvGraphicFramePr>
          <p:cNvPr id="9" name="コンテンツ プレースホルダー 8"/>
          <p:cNvGraphicFramePr>
            <a:graphicFrameLocks noGrp="1"/>
          </p:cNvGraphicFramePr>
          <p:nvPr>
            <p:ph idx="1"/>
            <p:extLst/>
          </p:nvPr>
        </p:nvGraphicFramePr>
        <p:xfrm>
          <a:off x="838199" y="1325563"/>
          <a:ext cx="10515603" cy="5380035"/>
        </p:xfrm>
        <a:graphic>
          <a:graphicData uri="http://schemas.openxmlformats.org/drawingml/2006/table">
            <a:tbl>
              <a:tblPr/>
              <a:tblGrid>
                <a:gridCol w="2513229"/>
                <a:gridCol w="1333729"/>
                <a:gridCol w="1333729"/>
                <a:gridCol w="1333729"/>
                <a:gridCol w="1333729"/>
                <a:gridCol w="1333729"/>
                <a:gridCol w="1333729"/>
              </a:tblGrid>
              <a:tr h="225573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(1)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(2)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(3)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(4)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(5)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(6)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5573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10</a:t>
                      </a:r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都市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225573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50</a:t>
                      </a:r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代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60</a:t>
                      </a:r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代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70</a:t>
                      </a:r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代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225573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男性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女性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男性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女性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男性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女性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573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log </a:t>
                      </a:r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世帯所得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0.010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-0.002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-0.002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0.004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0.009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-0.007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25573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(0.015)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(0.010)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(0.010)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(0.008)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(0.011)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(0.008)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5573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高卒より上ダミー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0.107**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-0.030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-0.062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-0.004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0.010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-0.031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5573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(0.047)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(0.049)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(0.038)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(0.040)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(0.049)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(0.057)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5573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結婚したことがあるか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0.005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0.016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0.089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0.067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-0.113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0.134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5573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(0.127)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(0.130)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(0.125)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(0.130)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(0.195)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(0.130)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5573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現在結婚しているか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0.018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0.027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-0.117*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0.055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-0.038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0.038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5573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(0.087)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(0.079)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(0.070)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(0.049)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(0.074)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(0.043)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5573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子供の数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0.046**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0.035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-0.016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0.011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-0.003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-0.020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5573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(0.022)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(0.025)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(0.018)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(0.018)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(0.020)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(0.019)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5573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体重あたりの摂取カロリー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-0.006***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-0.003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-0.002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-0.006***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-0.001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-0.006***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5573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(0.002)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(0.002)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(0.002)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(0.002)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(0.002)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(0.002)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5573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一日に６０分以上歩くか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-0.090*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-0.025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-0.031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-0.063*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-0.001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0.046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5573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(0.050)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(0.049)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(0.035)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(0.035)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(0.039)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(0.040)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5573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大豆</a:t>
                      </a: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/</a:t>
                      </a:r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魚類由来のタンパク質の割合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-0.126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0.269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0.258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0.240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-0.323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-0.294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5573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(0.257)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(0.286)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(0.202)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(0.214)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(0.222)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(0.233)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5573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脂肪由来の摂取カロリーの割合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0.052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0.268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-0.231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0.545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-1.322***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0.033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5573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(0.458)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(0.495)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(0.349)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(0.345)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(0.373)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(0.409)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5573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観測数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368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362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816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782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682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683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8223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PGothic" charset="-128"/>
                          <a:ea typeface="MS PGothic" charset="-128"/>
                          <a:cs typeface="MS PGothic" charset="-128"/>
                        </a:rPr>
                        <a:t>* </a:t>
                      </a:r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PGothic" charset="-128"/>
                          <a:ea typeface="MS PGothic" charset="-128"/>
                          <a:cs typeface="MS PGothic" charset="-128"/>
                        </a:rPr>
                        <a:t>p&lt;.</a:t>
                      </a:r>
                      <a:r>
                        <a:rPr lang="en-US" altLang="ja-JP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PGothic" charset="-128"/>
                          <a:ea typeface="MS PGothic" charset="-128"/>
                          <a:cs typeface="MS PGothic" charset="-128"/>
                        </a:rPr>
                        <a:t>1, </a:t>
                      </a:r>
                      <a:r>
                        <a:rPr lang="ja-JP" alt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PGothic" charset="-128"/>
                          <a:ea typeface="MS PGothic" charset="-128"/>
                          <a:cs typeface="MS PGothic" charset="-128"/>
                        </a:rPr>
                        <a:t>** </a:t>
                      </a:r>
                      <a:r>
                        <a:rPr lang="en-US" altLang="ja-JP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PGothic" charset="-128"/>
                          <a:ea typeface="MS PGothic" charset="-128"/>
                          <a:cs typeface="MS PGothic" charset="-128"/>
                        </a:rPr>
                        <a:t>p&lt;.05, </a:t>
                      </a:r>
                      <a:r>
                        <a:rPr lang="ja-JP" alt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PGothic" charset="-128"/>
                          <a:ea typeface="MS PGothic" charset="-128"/>
                          <a:cs typeface="MS PGothic" charset="-128"/>
                        </a:rPr>
                        <a:t>*** </a:t>
                      </a:r>
                      <a:r>
                        <a:rPr lang="en-US" altLang="ja-JP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PGothic" charset="-128"/>
                          <a:ea typeface="MS PGothic" charset="-128"/>
                          <a:cs typeface="MS PGothic" charset="-128"/>
                        </a:rPr>
                        <a:t>p&lt;.01</a:t>
                      </a:r>
                    </a:p>
                  </a:txBody>
                  <a:tcPr marL="8976" marR="8976" marT="89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altLang="ja-JP" sz="1200" b="1" i="0" u="none" strike="noStrike" dirty="0">
                        <a:solidFill>
                          <a:srgbClr val="000000"/>
                        </a:solidFill>
                        <a:effectLst/>
                        <a:latin typeface="MS PGothic" charset="-128"/>
                        <a:ea typeface="MS PGothic" charset="-128"/>
                        <a:cs typeface="MS PGothic" charset="-128"/>
                      </a:endParaRPr>
                    </a:p>
                  </a:txBody>
                  <a:tcPr marL="8976" marR="8976" marT="89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altLang="ja-JP" sz="1200" b="1" i="0" u="none" strike="noStrike" dirty="0">
                        <a:solidFill>
                          <a:srgbClr val="000000"/>
                        </a:solidFill>
                        <a:effectLst/>
                        <a:latin typeface="MS PGothic" charset="-128"/>
                        <a:ea typeface="MS PGothic" charset="-128"/>
                        <a:cs typeface="MS PGothic" charset="-128"/>
                      </a:endParaRPr>
                    </a:p>
                  </a:txBody>
                  <a:tcPr marL="8976" marR="8976" marT="89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PGothic" charset="-128"/>
                        <a:ea typeface="MS PGothic" charset="-128"/>
                        <a:cs typeface="MS PGothic" charset="-128"/>
                      </a:endParaRPr>
                    </a:p>
                  </a:txBody>
                  <a:tcPr marL="8976" marR="8976" marT="89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PGothic" charset="-128"/>
                        <a:ea typeface="MS PGothic" charset="-128"/>
                        <a:cs typeface="MS PGothic" charset="-128"/>
                      </a:endParaRPr>
                    </a:p>
                  </a:txBody>
                  <a:tcPr marL="8976" marR="8976" marT="89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PGothic" charset="-128"/>
                        <a:ea typeface="MS PGothic" charset="-128"/>
                        <a:cs typeface="MS PGothic" charset="-128"/>
                      </a:endParaRPr>
                    </a:p>
                  </a:txBody>
                  <a:tcPr marL="8976" marR="8976" marT="89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S PGothic" charset="-128"/>
                        <a:ea typeface="MS PGothic" charset="-128"/>
                        <a:cs typeface="MS PGothic" charset="-128"/>
                      </a:endParaRPr>
                    </a:p>
                  </a:txBody>
                  <a:tcPr marL="8976" marR="8976" marT="89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95563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5.</a:t>
            </a:r>
            <a:r>
              <a:rPr lang="ja-JP" altLang="en-US" dirty="0"/>
              <a:t>　</a:t>
            </a:r>
            <a:r>
              <a:rPr lang="ja-JP" altLang="en-US" dirty="0" smtClean="0"/>
              <a:t>糖尿病　推移</a:t>
            </a:r>
            <a:r>
              <a:rPr lang="ja-JP" altLang="en-US" dirty="0"/>
              <a:t>確率</a:t>
            </a:r>
            <a:r>
              <a:rPr lang="ja-JP" altLang="en-US" dirty="0" smtClean="0"/>
              <a:t>（</a:t>
            </a:r>
            <a:r>
              <a:rPr lang="en-US" altLang="ja-JP" dirty="0" smtClean="0"/>
              <a:t>50</a:t>
            </a:r>
            <a:r>
              <a:rPr lang="ja-JP" altLang="en-US" dirty="0" smtClean="0"/>
              <a:t>代）</a:t>
            </a:r>
            <a:endParaRPr kumimoji="1" lang="ja-JP" altLang="en-US" dirty="0"/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675408"/>
              </p:ext>
            </p:extLst>
          </p:nvPr>
        </p:nvGraphicFramePr>
        <p:xfrm>
          <a:off x="2386347" y="1417638"/>
          <a:ext cx="8051193" cy="5005470"/>
        </p:xfrm>
        <a:graphic>
          <a:graphicData uri="http://schemas.openxmlformats.org/drawingml/2006/table">
            <a:tbl>
              <a:tblPr/>
              <a:tblGrid>
                <a:gridCol w="730427"/>
                <a:gridCol w="976652"/>
                <a:gridCol w="976652"/>
                <a:gridCol w="976652"/>
                <a:gridCol w="730427"/>
                <a:gridCol w="730427"/>
                <a:gridCol w="976652"/>
                <a:gridCol w="976652"/>
                <a:gridCol w="976652"/>
              </a:tblGrid>
              <a:tr h="333698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男性</a:t>
                      </a:r>
                      <a:r>
                        <a:rPr lang="ja-JP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（調布）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男性</a:t>
                      </a:r>
                      <a:r>
                        <a:rPr lang="ja-JP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（調布以外）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333698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2013</a:t>
                      </a:r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年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2013</a:t>
                      </a:r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年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333698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いいえ</a:t>
                      </a:r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はい</a:t>
                      </a:r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いいえ</a:t>
                      </a:r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はい</a:t>
                      </a:r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698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2011</a:t>
                      </a:r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年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いいえ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100%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(-)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(-)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2011</a:t>
                      </a:r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年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いいえ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97.59%</a:t>
                      </a:r>
                      <a:b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(0.009)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2.41%</a:t>
                      </a:r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/>
                      </a:r>
                      <a:b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(0.009)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698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80%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88%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333698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はい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(-)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100%</a:t>
                      </a:r>
                      <a:b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(-)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はい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16.67%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(0.058)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83.33%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(0.058)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698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20%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12%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333698">
                <a:tc>
                  <a:txBody>
                    <a:bodyPr/>
                    <a:lstStyle/>
                    <a:p>
                      <a:pPr algn="ctr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33698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女性</a:t>
                      </a:r>
                      <a:r>
                        <a:rPr lang="ja-JP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（調布）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女性</a:t>
                      </a:r>
                      <a:r>
                        <a:rPr lang="ja-JP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（調布以外）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333698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2013</a:t>
                      </a:r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年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2013</a:t>
                      </a:r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年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333698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いいえ</a:t>
                      </a:r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はい</a:t>
                      </a:r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いいえ</a:t>
                      </a:r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はい</a:t>
                      </a:r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698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2011</a:t>
                      </a:r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年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いいえ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100%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(-)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(-)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2011</a:t>
                      </a:r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年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いいえ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98.36%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(0.007)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1.64</a:t>
                      </a:r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%</a:t>
                      </a:r>
                      <a:b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(0.007)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698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100%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95%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333698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はい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(-)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(-)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はい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11.11%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(0.076)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88.89%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(0.076)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698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5%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48359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5.</a:t>
            </a:r>
            <a:r>
              <a:rPr lang="ja-JP" altLang="en-US" dirty="0"/>
              <a:t>　糖尿病　推移確率</a:t>
            </a:r>
            <a:r>
              <a:rPr lang="ja-JP" altLang="en-US" dirty="0" smtClean="0"/>
              <a:t>（</a:t>
            </a:r>
            <a:r>
              <a:rPr lang="en-US" altLang="ja-JP" dirty="0" smtClean="0"/>
              <a:t>60</a:t>
            </a:r>
            <a:r>
              <a:rPr lang="ja-JP" altLang="en-US" dirty="0" smtClean="0"/>
              <a:t>代）</a:t>
            </a:r>
            <a:endParaRPr kumimoji="1" lang="ja-JP" altLang="en-US" dirty="0"/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786912"/>
              </p:ext>
            </p:extLst>
          </p:nvPr>
        </p:nvGraphicFramePr>
        <p:xfrm>
          <a:off x="2386351" y="1417639"/>
          <a:ext cx="7772409" cy="4938555"/>
        </p:xfrm>
        <a:graphic>
          <a:graphicData uri="http://schemas.openxmlformats.org/drawingml/2006/table">
            <a:tbl>
              <a:tblPr/>
              <a:tblGrid>
                <a:gridCol w="705135"/>
                <a:gridCol w="942834"/>
                <a:gridCol w="942834"/>
                <a:gridCol w="942834"/>
                <a:gridCol w="705135"/>
                <a:gridCol w="705135"/>
                <a:gridCol w="942834"/>
                <a:gridCol w="942834"/>
                <a:gridCol w="942834"/>
              </a:tblGrid>
              <a:tr h="329237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男性</a:t>
                      </a:r>
                      <a:r>
                        <a:rPr lang="ja-JP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（調布）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男性</a:t>
                      </a:r>
                      <a:r>
                        <a:rPr lang="ja-JP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（調布以外）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329237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2013</a:t>
                      </a:r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年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2013</a:t>
                      </a:r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年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329237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いいえ</a:t>
                      </a:r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はい</a:t>
                      </a:r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いいえ</a:t>
                      </a:r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はい</a:t>
                      </a:r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237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2011</a:t>
                      </a:r>
                      <a:r>
                        <a:rPr lang="ja-JP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年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いいえ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90.91%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(0.051)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9.09%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(0.051)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2011</a:t>
                      </a:r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年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いいえ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95.97%</a:t>
                      </a:r>
                      <a:b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(0.008)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4.03%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(0.008)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237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85%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85%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329237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はい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(-)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100%</a:t>
                      </a:r>
                      <a:b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(-)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はい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18.02%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(0.037)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81.98%</a:t>
                      </a:r>
                      <a:b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(0.037)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237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15%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15%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329237">
                <a:tc>
                  <a:txBody>
                    <a:bodyPr/>
                    <a:lstStyle/>
                    <a:p>
                      <a:pPr algn="ctr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29237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女性</a:t>
                      </a:r>
                      <a:r>
                        <a:rPr lang="ja-JP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（調布）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女性</a:t>
                      </a:r>
                      <a:r>
                        <a:rPr lang="ja-JP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（調布以外）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329237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2013</a:t>
                      </a:r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年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2013</a:t>
                      </a:r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年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329237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いいえ</a:t>
                      </a:r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はい</a:t>
                      </a:r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いいえ</a:t>
                      </a:r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はい</a:t>
                      </a:r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237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2011</a:t>
                      </a:r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年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いいえ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100%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(-)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(-)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2011</a:t>
                      </a:r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年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いいえ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98.07%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(0.005)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1.93%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(0.005)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237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86%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90%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329237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はい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40%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(0.245)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60%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(0.245)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はい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22.73%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(0.052)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77.27%</a:t>
                      </a:r>
                      <a:b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(0.052)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237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14%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10%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93626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5.</a:t>
            </a:r>
            <a:r>
              <a:rPr lang="ja-JP" altLang="en-US" dirty="0"/>
              <a:t>　糖尿病　推移確率</a:t>
            </a:r>
            <a:r>
              <a:rPr lang="ja-JP" altLang="en-US" dirty="0" smtClean="0"/>
              <a:t>（</a:t>
            </a:r>
            <a:r>
              <a:rPr lang="en-US" altLang="ja-JP" dirty="0" smtClean="0"/>
              <a:t>70</a:t>
            </a:r>
            <a:r>
              <a:rPr lang="ja-JP" altLang="en-US" dirty="0" smtClean="0"/>
              <a:t>代）</a:t>
            </a:r>
            <a:endParaRPr kumimoji="1" lang="ja-JP" altLang="en-US" dirty="0"/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9228118"/>
              </p:ext>
            </p:extLst>
          </p:nvPr>
        </p:nvGraphicFramePr>
        <p:xfrm>
          <a:off x="2386350" y="1596051"/>
          <a:ext cx="7638597" cy="4682085"/>
        </p:xfrm>
        <a:graphic>
          <a:graphicData uri="http://schemas.openxmlformats.org/drawingml/2006/table">
            <a:tbl>
              <a:tblPr/>
              <a:tblGrid>
                <a:gridCol w="692995"/>
                <a:gridCol w="926602"/>
                <a:gridCol w="926602"/>
                <a:gridCol w="926602"/>
                <a:gridCol w="692995"/>
                <a:gridCol w="692995"/>
                <a:gridCol w="926602"/>
                <a:gridCol w="926602"/>
                <a:gridCol w="926602"/>
              </a:tblGrid>
              <a:tr h="312139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男性</a:t>
                      </a:r>
                      <a:r>
                        <a:rPr lang="ja-JP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（調布）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男性</a:t>
                      </a:r>
                      <a:r>
                        <a:rPr lang="ja-JP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（調布以外）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312139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2013</a:t>
                      </a:r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年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2013</a:t>
                      </a:r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年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312139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いいえ</a:t>
                      </a:r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はい</a:t>
                      </a:r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いいえ</a:t>
                      </a:r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はい</a:t>
                      </a:r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139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2011</a:t>
                      </a:r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年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いいえ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95%</a:t>
                      </a:r>
                      <a:b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(0.050)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5%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(0.050)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2011</a:t>
                      </a:r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年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いいえ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96.96%</a:t>
                      </a:r>
                      <a:b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(0.007)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3.04%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(0.007)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139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67%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84%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312139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はい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11.11%</a:t>
                      </a:r>
                      <a:b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(0.111)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88.89%</a:t>
                      </a:r>
                      <a:b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(0.111)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はい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20.00%</a:t>
                      </a:r>
                      <a:b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(0.042)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80.00%</a:t>
                      </a:r>
                      <a:b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(0.042)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139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33%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16%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312139">
                <a:tc>
                  <a:txBody>
                    <a:bodyPr/>
                    <a:lstStyle/>
                    <a:p>
                      <a:pPr algn="ctr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12139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女性</a:t>
                      </a:r>
                      <a:r>
                        <a:rPr lang="ja-JP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（調布）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女性</a:t>
                      </a:r>
                      <a:r>
                        <a:rPr lang="ja-JP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（調布以外）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312139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2013</a:t>
                      </a:r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年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2013</a:t>
                      </a:r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年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312139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いいえ</a:t>
                      </a:r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はい</a:t>
                      </a:r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いいえ</a:t>
                      </a:r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はい</a:t>
                      </a:r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139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2011</a:t>
                      </a:r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年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いいえ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100%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(-)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(-)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2011</a:t>
                      </a:r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年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いいえ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97.38%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(0.007)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2.62%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(0.007)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139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87%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90%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312139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はい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(-)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100%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(-)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はい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21.67%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(0.054)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78.33%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(0.054)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139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13%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10%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16321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kumimoji="1" lang="en-US" altLang="ja-JP" dirty="0" smtClean="0"/>
              <a:t>5.</a:t>
            </a:r>
            <a:r>
              <a:rPr kumimoji="1" lang="ja-JP" altLang="en-US" dirty="0" smtClean="0"/>
              <a:t>　初期糖尿病への要因</a:t>
            </a:r>
            <a:endParaRPr kumimoji="1" lang="ja-JP" altLang="en-US" dirty="0"/>
          </a:p>
        </p:txBody>
      </p:sp>
      <p:graphicFrame>
        <p:nvGraphicFramePr>
          <p:cNvPr id="9" name="コンテンツ プレースホルダー 8"/>
          <p:cNvGraphicFramePr>
            <a:graphicFrameLocks noGrp="1"/>
          </p:cNvGraphicFramePr>
          <p:nvPr>
            <p:ph idx="1"/>
            <p:extLst/>
          </p:nvPr>
        </p:nvGraphicFramePr>
        <p:xfrm>
          <a:off x="838199" y="1325563"/>
          <a:ext cx="10515603" cy="5380035"/>
        </p:xfrm>
        <a:graphic>
          <a:graphicData uri="http://schemas.openxmlformats.org/drawingml/2006/table">
            <a:tbl>
              <a:tblPr/>
              <a:tblGrid>
                <a:gridCol w="2513229"/>
                <a:gridCol w="1333729"/>
                <a:gridCol w="1333729"/>
                <a:gridCol w="1333729"/>
                <a:gridCol w="1333729"/>
                <a:gridCol w="1333729"/>
                <a:gridCol w="1333729"/>
              </a:tblGrid>
              <a:tr h="225573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(1)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(2)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(3)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(4)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(5)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(6)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5573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10</a:t>
                      </a:r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都市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225573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50</a:t>
                      </a:r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代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60</a:t>
                      </a:r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代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70</a:t>
                      </a:r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代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225573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男性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女性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男性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女性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男性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女性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573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log </a:t>
                      </a:r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世帯所得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0.010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-0.002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-0.011*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-0.006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0.010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-0.002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25573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(0.011)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(0.003)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(0.007)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(0.004)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(0.008)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(0.005)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5573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高卒より上ダミー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-0.015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-0.090***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0.003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-0.032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-0.050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0.028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5573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(0.036)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(0.028)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(0.028)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(0.025)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(0.038)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(0.031)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5573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結婚したことがあるか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-0.085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-0.180***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0.115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-0.000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-0.114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0.614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5573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(0.080)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(0.065)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(0.101)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(0.080)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(0.125)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(37.257)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5573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現在結婚しているか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-0.085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0.032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-0.031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-0.007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-0.085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0.005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5573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(0.060)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(0.044)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(0.051)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(0.030)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(0.052)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(0.026)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5573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子供の数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0.016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0.028**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-0.007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0.012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-0.027*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0.019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5573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(0.017)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(0.013)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(0.014)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(0.011)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(0.015)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(0.011)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5573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体重あたりの摂取カロリー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-0.005***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-0.000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-0.001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-0.004***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-0.002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-0.001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5573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(0.002)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(0.001)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(0.001)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(0.001)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(0.001)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(0.001)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5573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一日に６０分以上歩くか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0.026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0.009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-0.006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-0.015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0.018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-0.001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5573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(0.035)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(0.022)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(0.026)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(0.022)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(0.030)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(0.025)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5573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大豆</a:t>
                      </a: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/</a:t>
                      </a:r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魚類由来のタンパク質の割合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0.021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-0.023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0.147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0.016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-0.352**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-0.011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5573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(0.190)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(0.139)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(0.148)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(0.127)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(0.164)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(0.139)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5573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脂肪由来の摂取カロリーの割合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-0.063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0.429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0.326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0.259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0.043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-0.053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5573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(0.340)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(0.290)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(0.266)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(0.205)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(0.286)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(0.242)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5573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観測数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368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362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816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782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682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683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8223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PGothic" charset="-128"/>
                          <a:ea typeface="MS PGothic" charset="-128"/>
                          <a:cs typeface="MS PGothic" charset="-128"/>
                        </a:rPr>
                        <a:t>* </a:t>
                      </a:r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PGothic" charset="-128"/>
                          <a:ea typeface="MS PGothic" charset="-128"/>
                          <a:cs typeface="MS PGothic" charset="-128"/>
                        </a:rPr>
                        <a:t>p&lt;.</a:t>
                      </a:r>
                      <a:r>
                        <a:rPr lang="en-US" altLang="ja-JP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PGothic" charset="-128"/>
                          <a:ea typeface="MS PGothic" charset="-128"/>
                          <a:cs typeface="MS PGothic" charset="-128"/>
                        </a:rPr>
                        <a:t>1, </a:t>
                      </a:r>
                      <a:r>
                        <a:rPr lang="ja-JP" alt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PGothic" charset="-128"/>
                          <a:ea typeface="MS PGothic" charset="-128"/>
                          <a:cs typeface="MS PGothic" charset="-128"/>
                        </a:rPr>
                        <a:t>** </a:t>
                      </a:r>
                      <a:r>
                        <a:rPr lang="en-US" altLang="ja-JP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PGothic" charset="-128"/>
                          <a:ea typeface="MS PGothic" charset="-128"/>
                          <a:cs typeface="MS PGothic" charset="-128"/>
                        </a:rPr>
                        <a:t>p&lt;.05, </a:t>
                      </a:r>
                      <a:r>
                        <a:rPr lang="ja-JP" alt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PGothic" charset="-128"/>
                          <a:ea typeface="MS PGothic" charset="-128"/>
                          <a:cs typeface="MS PGothic" charset="-128"/>
                        </a:rPr>
                        <a:t>*** </a:t>
                      </a:r>
                      <a:r>
                        <a:rPr lang="en-US" altLang="ja-JP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PGothic" charset="-128"/>
                          <a:ea typeface="MS PGothic" charset="-128"/>
                          <a:cs typeface="MS PGothic" charset="-128"/>
                        </a:rPr>
                        <a:t>p&lt;.01</a:t>
                      </a:r>
                    </a:p>
                  </a:txBody>
                  <a:tcPr marL="8976" marR="8976" marT="89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altLang="ja-JP" sz="1200" b="1" i="0" u="none" strike="noStrike" dirty="0">
                        <a:solidFill>
                          <a:srgbClr val="000000"/>
                        </a:solidFill>
                        <a:effectLst/>
                        <a:latin typeface="MS PGothic" charset="-128"/>
                        <a:ea typeface="MS PGothic" charset="-128"/>
                        <a:cs typeface="MS PGothic" charset="-128"/>
                      </a:endParaRPr>
                    </a:p>
                  </a:txBody>
                  <a:tcPr marL="8976" marR="8976" marT="89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altLang="ja-JP" sz="1200" b="1" i="0" u="none" strike="noStrike" dirty="0">
                        <a:solidFill>
                          <a:srgbClr val="000000"/>
                        </a:solidFill>
                        <a:effectLst/>
                        <a:latin typeface="MS PGothic" charset="-128"/>
                        <a:ea typeface="MS PGothic" charset="-128"/>
                        <a:cs typeface="MS PGothic" charset="-128"/>
                      </a:endParaRPr>
                    </a:p>
                  </a:txBody>
                  <a:tcPr marL="8976" marR="8976" marT="89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PGothic" charset="-128"/>
                        <a:ea typeface="MS PGothic" charset="-128"/>
                        <a:cs typeface="MS PGothic" charset="-128"/>
                      </a:endParaRPr>
                    </a:p>
                  </a:txBody>
                  <a:tcPr marL="8976" marR="8976" marT="89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PGothic" charset="-128"/>
                        <a:ea typeface="MS PGothic" charset="-128"/>
                        <a:cs typeface="MS PGothic" charset="-128"/>
                      </a:endParaRPr>
                    </a:p>
                  </a:txBody>
                  <a:tcPr marL="8976" marR="8976" marT="89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PGothic" charset="-128"/>
                        <a:ea typeface="MS PGothic" charset="-128"/>
                        <a:cs typeface="MS PGothic" charset="-128"/>
                      </a:endParaRPr>
                    </a:p>
                  </a:txBody>
                  <a:tcPr marL="8976" marR="8976" marT="89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S PGothic" charset="-128"/>
                        <a:ea typeface="MS PGothic" charset="-128"/>
                        <a:cs typeface="MS PGothic" charset="-128"/>
                      </a:endParaRPr>
                    </a:p>
                  </a:txBody>
                  <a:tcPr marL="8976" marR="8976" marT="89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74784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588770" y="2222896"/>
            <a:ext cx="9052560" cy="4114512"/>
          </a:xfrm>
        </p:spPr>
        <p:txBody>
          <a:bodyPr/>
          <a:lstStyle/>
          <a:p>
            <a:pPr eaLnBrk="1" hangingPunct="1"/>
            <a:endParaRPr lang="ja-JP" altLang="en-US" dirty="0" smtClean="0"/>
          </a:p>
        </p:txBody>
      </p:sp>
      <p:pic>
        <p:nvPicPr>
          <p:cNvPr id="14339" name="Picture 2" descr="C:\Users\Satoshi\Desktop\map1201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0" y="735611"/>
            <a:ext cx="8928100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" name="グループ化 30"/>
          <p:cNvGrpSpPr/>
          <p:nvPr/>
        </p:nvGrpSpPr>
        <p:grpSpPr>
          <a:xfrm>
            <a:off x="2230219" y="3221694"/>
            <a:ext cx="1438292" cy="2516124"/>
            <a:chOff x="706219" y="3221694"/>
            <a:chExt cx="1438292" cy="2516124"/>
          </a:xfrm>
        </p:grpSpPr>
        <p:sp>
          <p:nvSpPr>
            <p:cNvPr id="9" name="円/楕円 8"/>
            <p:cNvSpPr/>
            <p:nvPr/>
          </p:nvSpPr>
          <p:spPr>
            <a:xfrm>
              <a:off x="1669258" y="3221694"/>
              <a:ext cx="475253" cy="327309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/>
            </a:p>
          </p:txBody>
        </p:sp>
        <p:sp>
          <p:nvSpPr>
            <p:cNvPr id="11" name="円/楕円 10"/>
            <p:cNvSpPr/>
            <p:nvPr/>
          </p:nvSpPr>
          <p:spPr>
            <a:xfrm>
              <a:off x="706219" y="5410509"/>
              <a:ext cx="475253" cy="327309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/>
            </a:p>
          </p:txBody>
        </p:sp>
      </p:grpSp>
      <p:sp>
        <p:nvSpPr>
          <p:cNvPr id="16" name="タイトル 1"/>
          <p:cNvSpPr>
            <a:spLocks noGrp="1"/>
          </p:cNvSpPr>
          <p:nvPr>
            <p:ph type="title"/>
          </p:nvPr>
        </p:nvSpPr>
        <p:spPr>
          <a:xfrm>
            <a:off x="1524000" y="-1489"/>
            <a:ext cx="9144000" cy="694185"/>
          </a:xfr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en-US" altLang="ja-JP" b="1" dirty="0" smtClean="0">
                <a:solidFill>
                  <a:schemeClr val="bg1"/>
                </a:solidFill>
              </a:rPr>
              <a:t>JSTAR</a:t>
            </a:r>
            <a:endParaRPr lang="ja-JP" altLang="en-US" b="1" dirty="0" smtClean="0">
              <a:solidFill>
                <a:schemeClr val="bg1"/>
              </a:solidFill>
            </a:endParaRPr>
          </a:p>
        </p:txBody>
      </p:sp>
      <p:grpSp>
        <p:nvGrpSpPr>
          <p:cNvPr id="30" name="グループ化 29"/>
          <p:cNvGrpSpPr/>
          <p:nvPr/>
        </p:nvGrpSpPr>
        <p:grpSpPr>
          <a:xfrm>
            <a:off x="4955858" y="1420346"/>
            <a:ext cx="2917693" cy="3485035"/>
            <a:chOff x="3431857" y="1420345"/>
            <a:chExt cx="2917693" cy="3485035"/>
          </a:xfrm>
        </p:grpSpPr>
        <p:sp>
          <p:nvSpPr>
            <p:cNvPr id="2" name="円/楕円 1"/>
            <p:cNvSpPr/>
            <p:nvPr/>
          </p:nvSpPr>
          <p:spPr>
            <a:xfrm>
              <a:off x="5874297" y="1420345"/>
              <a:ext cx="475253" cy="327309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/>
            </a:p>
          </p:txBody>
        </p:sp>
        <p:sp>
          <p:nvSpPr>
            <p:cNvPr id="5" name="円/楕円 4"/>
            <p:cNvSpPr/>
            <p:nvPr/>
          </p:nvSpPr>
          <p:spPr>
            <a:xfrm>
              <a:off x="5357936" y="3596144"/>
              <a:ext cx="475253" cy="327309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/>
            </a:p>
          </p:txBody>
        </p:sp>
        <p:sp>
          <p:nvSpPr>
            <p:cNvPr id="6" name="円/楕円 5"/>
            <p:cNvSpPr/>
            <p:nvPr/>
          </p:nvSpPr>
          <p:spPr>
            <a:xfrm>
              <a:off x="3710592" y="4578071"/>
              <a:ext cx="475253" cy="327309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/>
            </a:p>
          </p:txBody>
        </p:sp>
        <p:sp>
          <p:nvSpPr>
            <p:cNvPr id="8" name="円/楕円 7"/>
            <p:cNvSpPr/>
            <p:nvPr/>
          </p:nvSpPr>
          <p:spPr>
            <a:xfrm>
              <a:off x="3431857" y="4223400"/>
              <a:ext cx="475253" cy="327309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/>
            </a:p>
          </p:txBody>
        </p:sp>
        <p:sp>
          <p:nvSpPr>
            <p:cNvPr id="17" name="円/楕円 16"/>
            <p:cNvSpPr/>
            <p:nvPr/>
          </p:nvSpPr>
          <p:spPr>
            <a:xfrm>
              <a:off x="4896194" y="4578070"/>
              <a:ext cx="475253" cy="327309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/>
            </a:p>
          </p:txBody>
        </p:sp>
      </p:grpSp>
      <p:grpSp>
        <p:nvGrpSpPr>
          <p:cNvPr id="14336" name="グループ化 14335"/>
          <p:cNvGrpSpPr/>
          <p:nvPr/>
        </p:nvGrpSpPr>
        <p:grpSpPr>
          <a:xfrm>
            <a:off x="3081856" y="4608075"/>
            <a:ext cx="3616836" cy="887241"/>
            <a:chOff x="1557856" y="4608074"/>
            <a:chExt cx="3616836" cy="887241"/>
          </a:xfrm>
        </p:grpSpPr>
        <p:sp>
          <p:nvSpPr>
            <p:cNvPr id="12" name="円/楕円 11"/>
            <p:cNvSpPr/>
            <p:nvPr/>
          </p:nvSpPr>
          <p:spPr>
            <a:xfrm>
              <a:off x="1557856" y="5158481"/>
              <a:ext cx="475253" cy="327309"/>
            </a:xfrm>
            <a:prstGeom prst="ellipse">
              <a:avLst/>
            </a:prstGeom>
            <a:solidFill>
              <a:srgbClr val="000066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/>
            </a:p>
          </p:txBody>
        </p:sp>
        <p:sp>
          <p:nvSpPr>
            <p:cNvPr id="13" name="円/楕円 12"/>
            <p:cNvSpPr/>
            <p:nvPr/>
          </p:nvSpPr>
          <p:spPr>
            <a:xfrm>
              <a:off x="2960373" y="5168006"/>
              <a:ext cx="475253" cy="327309"/>
            </a:xfrm>
            <a:prstGeom prst="ellipse">
              <a:avLst/>
            </a:prstGeom>
            <a:solidFill>
              <a:srgbClr val="000066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/>
            </a:p>
          </p:txBody>
        </p:sp>
        <p:sp>
          <p:nvSpPr>
            <p:cNvPr id="24" name="円/楕円 23"/>
            <p:cNvSpPr/>
            <p:nvPr/>
          </p:nvSpPr>
          <p:spPr>
            <a:xfrm>
              <a:off x="4699439" y="4608074"/>
              <a:ext cx="475253" cy="327309"/>
            </a:xfrm>
            <a:prstGeom prst="ellipse">
              <a:avLst/>
            </a:prstGeom>
            <a:solidFill>
              <a:srgbClr val="000066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/>
            </a:p>
          </p:txBody>
        </p:sp>
      </p:grpSp>
      <p:sp>
        <p:nvSpPr>
          <p:cNvPr id="19" name="円/楕円 18"/>
          <p:cNvSpPr/>
          <p:nvPr/>
        </p:nvSpPr>
        <p:spPr>
          <a:xfrm>
            <a:off x="8472172" y="5240650"/>
            <a:ext cx="324037" cy="25310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8305801" y="4908661"/>
            <a:ext cx="2383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/>
              <a:t>2007</a:t>
            </a:r>
            <a:r>
              <a:rPr lang="ja-JP" altLang="en-US" sz="1400" dirty="0"/>
              <a:t>年   </a:t>
            </a:r>
            <a:r>
              <a:rPr lang="en-US" altLang="ja-JP" sz="1400" dirty="0"/>
              <a:t>2009</a:t>
            </a:r>
            <a:r>
              <a:rPr lang="ja-JP" altLang="en-US" sz="1400" dirty="0"/>
              <a:t>年    </a:t>
            </a:r>
            <a:r>
              <a:rPr lang="en-US" altLang="ja-JP" sz="1400" dirty="0"/>
              <a:t>2011</a:t>
            </a:r>
            <a:r>
              <a:rPr lang="ja-JP" altLang="en-US" sz="1400" dirty="0"/>
              <a:t>年～</a:t>
            </a:r>
          </a:p>
        </p:txBody>
      </p:sp>
      <p:sp>
        <p:nvSpPr>
          <p:cNvPr id="32" name="円/楕円 31"/>
          <p:cNvSpPr/>
          <p:nvPr/>
        </p:nvSpPr>
        <p:spPr>
          <a:xfrm>
            <a:off x="9895568" y="5248020"/>
            <a:ext cx="324037" cy="25310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sp>
        <p:nvSpPr>
          <p:cNvPr id="33" name="円/楕円 32"/>
          <p:cNvSpPr/>
          <p:nvPr/>
        </p:nvSpPr>
        <p:spPr>
          <a:xfrm>
            <a:off x="9895568" y="5733244"/>
            <a:ext cx="324037" cy="25310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sp>
        <p:nvSpPr>
          <p:cNvPr id="34" name="円/楕円 33"/>
          <p:cNvSpPr/>
          <p:nvPr/>
        </p:nvSpPr>
        <p:spPr>
          <a:xfrm>
            <a:off x="9895568" y="6218468"/>
            <a:ext cx="324037" cy="253101"/>
          </a:xfrm>
          <a:prstGeom prst="ellipse">
            <a:avLst/>
          </a:prstGeom>
          <a:solidFill>
            <a:srgbClr val="000066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sp>
        <p:nvSpPr>
          <p:cNvPr id="35" name="円/楕円 34"/>
          <p:cNvSpPr/>
          <p:nvPr/>
        </p:nvSpPr>
        <p:spPr>
          <a:xfrm>
            <a:off x="9156414" y="5234303"/>
            <a:ext cx="324037" cy="25310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sp>
        <p:nvSpPr>
          <p:cNvPr id="36" name="円/楕円 35"/>
          <p:cNvSpPr/>
          <p:nvPr/>
        </p:nvSpPr>
        <p:spPr>
          <a:xfrm>
            <a:off x="9156414" y="5719527"/>
            <a:ext cx="324037" cy="25310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sp>
        <p:nvSpPr>
          <p:cNvPr id="4" name="正方形/長方形 3"/>
          <p:cNvSpPr/>
          <p:nvPr/>
        </p:nvSpPr>
        <p:spPr bwMode="auto">
          <a:xfrm>
            <a:off x="8305800" y="5203545"/>
            <a:ext cx="2273300" cy="1321568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ja-JP" altLang="en-US"/>
          </a:p>
        </p:txBody>
      </p:sp>
      <p:sp>
        <p:nvSpPr>
          <p:cNvPr id="7" name="正方形/長方形 6"/>
          <p:cNvSpPr/>
          <p:nvPr/>
        </p:nvSpPr>
        <p:spPr bwMode="auto">
          <a:xfrm>
            <a:off x="8305800" y="4908662"/>
            <a:ext cx="2273300" cy="294884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31294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3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3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6.</a:t>
            </a:r>
            <a:r>
              <a:rPr lang="ja-JP" altLang="en-US" dirty="0"/>
              <a:t>　</a:t>
            </a:r>
            <a:r>
              <a:rPr lang="ja-JP" altLang="en-US" dirty="0" smtClean="0"/>
              <a:t>要介護度　推移</a:t>
            </a:r>
            <a:r>
              <a:rPr lang="ja-JP" altLang="en-US" dirty="0"/>
              <a:t>確率</a:t>
            </a:r>
            <a:r>
              <a:rPr lang="ja-JP" altLang="en-US" dirty="0" smtClean="0"/>
              <a:t>（</a:t>
            </a:r>
            <a:r>
              <a:rPr lang="en-US" altLang="ja-JP" dirty="0" smtClean="0"/>
              <a:t>50</a:t>
            </a:r>
            <a:r>
              <a:rPr lang="ja-JP" altLang="en-US" dirty="0" smtClean="0"/>
              <a:t>代）</a:t>
            </a:r>
            <a:endParaRPr kumimoji="1" lang="ja-JP" altLang="en-US" dirty="0"/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5900651"/>
              </p:ext>
            </p:extLst>
          </p:nvPr>
        </p:nvGraphicFramePr>
        <p:xfrm>
          <a:off x="2316002" y="1417638"/>
          <a:ext cx="7865060" cy="5050067"/>
        </p:xfrm>
        <a:graphic>
          <a:graphicData uri="http://schemas.openxmlformats.org/drawingml/2006/table">
            <a:tbl>
              <a:tblPr/>
              <a:tblGrid>
                <a:gridCol w="1123580"/>
                <a:gridCol w="1123580"/>
                <a:gridCol w="1123580"/>
                <a:gridCol w="1123580"/>
                <a:gridCol w="1123580"/>
                <a:gridCol w="1123580"/>
                <a:gridCol w="1123580"/>
              </a:tblGrid>
              <a:tr h="459097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男性</a:t>
                      </a:r>
                      <a:r>
                        <a:rPr lang="ja-JP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（調布）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男性</a:t>
                      </a:r>
                      <a:r>
                        <a:rPr lang="ja-JP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（調布以外）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459097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2013</a:t>
                      </a:r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年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2013</a:t>
                      </a:r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年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9097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認定なし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認定なし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909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2011</a:t>
                      </a:r>
                      <a:r>
                        <a:rPr lang="ja-JP" alt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年</a:t>
                      </a:r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認定なし</a:t>
                      </a:r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100%</a:t>
                      </a:r>
                      <a:b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(-)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2011</a:t>
                      </a:r>
                      <a:r>
                        <a:rPr lang="ja-JP" alt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年</a:t>
                      </a:r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認定なし</a:t>
                      </a:r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100%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(-)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9097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100%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100%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459097"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59097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女性</a:t>
                      </a:r>
                      <a:r>
                        <a:rPr lang="ja-JP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（調布）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女性</a:t>
                      </a:r>
                      <a:r>
                        <a:rPr lang="ja-JP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（調布以外）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459097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2013</a:t>
                      </a:r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年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2013</a:t>
                      </a:r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年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9097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認定なし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認定なし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909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2011</a:t>
                      </a:r>
                      <a:r>
                        <a:rPr lang="ja-JP" alt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年</a:t>
                      </a:r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認定なし</a:t>
                      </a:r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100%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(-)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2011</a:t>
                      </a:r>
                      <a:r>
                        <a:rPr lang="ja-JP" alt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年</a:t>
                      </a:r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認定なし</a:t>
                      </a:r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100%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(-)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9097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100%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100%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908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6.</a:t>
            </a:r>
            <a:r>
              <a:rPr lang="ja-JP" altLang="en-US" dirty="0"/>
              <a:t>　要介護度　推移確率</a:t>
            </a:r>
            <a:r>
              <a:rPr lang="ja-JP" altLang="en-US" dirty="0" smtClean="0"/>
              <a:t>（</a:t>
            </a:r>
            <a:r>
              <a:rPr lang="en-US" altLang="ja-JP" dirty="0" smtClean="0"/>
              <a:t>60</a:t>
            </a:r>
            <a:r>
              <a:rPr lang="ja-JP" altLang="en-US" dirty="0" smtClean="0"/>
              <a:t>代）</a:t>
            </a:r>
            <a:endParaRPr kumimoji="1" lang="ja-JP" altLang="en-US" dirty="0"/>
          </a:p>
        </p:txBody>
      </p:sp>
      <p:graphicFrame>
        <p:nvGraphicFramePr>
          <p:cNvPr id="3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039594"/>
              </p:ext>
            </p:extLst>
          </p:nvPr>
        </p:nvGraphicFramePr>
        <p:xfrm>
          <a:off x="1236000" y="1417639"/>
          <a:ext cx="9736803" cy="5050067"/>
        </p:xfrm>
        <a:graphic>
          <a:graphicData uri="http://schemas.openxmlformats.org/drawingml/2006/table">
            <a:tbl>
              <a:tblPr/>
              <a:tblGrid>
                <a:gridCol w="1081867"/>
                <a:gridCol w="1081867"/>
                <a:gridCol w="1081867"/>
                <a:gridCol w="1081867"/>
                <a:gridCol w="1081867"/>
                <a:gridCol w="1081867"/>
                <a:gridCol w="1081867"/>
                <a:gridCol w="1081867"/>
                <a:gridCol w="1081867"/>
              </a:tblGrid>
              <a:tr h="265793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男性</a:t>
                      </a:r>
                      <a:r>
                        <a:rPr lang="ja-JP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（調布）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男性</a:t>
                      </a:r>
                      <a:r>
                        <a:rPr lang="ja-JP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（調布以外）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265793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2013</a:t>
                      </a:r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年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2013</a:t>
                      </a:r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年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265793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認定なし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要介護度 </a:t>
                      </a: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1-2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認定なし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要介護度 </a:t>
                      </a: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1-2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793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2011</a:t>
                      </a:r>
                      <a:r>
                        <a:rPr lang="ja-JP" alt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年</a:t>
                      </a:r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認定なし</a:t>
                      </a:r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100%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(-)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(-)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2011</a:t>
                      </a:r>
                      <a:r>
                        <a:rPr lang="ja-JP" alt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年</a:t>
                      </a:r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認定なし</a:t>
                      </a:r>
                      <a:endParaRPr lang="en-US" altLang="ja-JP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100%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(-)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(-)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793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100%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100%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265793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要支援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(-)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(-)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要支援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100%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(-)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(-)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793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265793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要介護 </a:t>
                      </a: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1-2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(-)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(-)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要介護 </a:t>
                      </a:r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1-2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(-)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100%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(-)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793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265793"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65793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女性</a:t>
                      </a:r>
                      <a:r>
                        <a:rPr lang="ja-JP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（調布）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女性</a:t>
                      </a:r>
                      <a:r>
                        <a:rPr lang="ja-JP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（調布以外）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265793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2013</a:t>
                      </a:r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年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2013</a:t>
                      </a:r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年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265793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認定なし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要介護度 </a:t>
                      </a: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1-2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認定なし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要支援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793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2011</a:t>
                      </a:r>
                      <a:r>
                        <a:rPr lang="ja-JP" alt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年</a:t>
                      </a:r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認定なし</a:t>
                      </a:r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100%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(-)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(-)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2011</a:t>
                      </a:r>
                      <a:r>
                        <a:rPr lang="ja-JP" alt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年</a:t>
                      </a:r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認定なし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99.87%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(0.001)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0.13%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(0.001)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793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99%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100%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265793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要支援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(-)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(-)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要支援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(-)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(-)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793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265793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要介護 </a:t>
                      </a: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1-2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(-)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(-)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要介護 </a:t>
                      </a: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1-2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(-)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(-)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793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178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6.</a:t>
            </a:r>
            <a:r>
              <a:rPr lang="ja-JP" altLang="en-US" dirty="0"/>
              <a:t>　要介護度　推移確率</a:t>
            </a:r>
            <a:r>
              <a:rPr lang="ja-JP" altLang="en-US" dirty="0" smtClean="0"/>
              <a:t>（</a:t>
            </a:r>
            <a:r>
              <a:rPr lang="en-US" altLang="ja-JP" dirty="0" smtClean="0"/>
              <a:t>70</a:t>
            </a:r>
            <a:r>
              <a:rPr lang="ja-JP" altLang="en-US" dirty="0" smtClean="0"/>
              <a:t>代）</a:t>
            </a:r>
            <a:endParaRPr kumimoji="1" lang="ja-JP" altLang="en-US" dirty="0"/>
          </a:p>
        </p:txBody>
      </p:sp>
      <p:graphicFrame>
        <p:nvGraphicFramePr>
          <p:cNvPr id="3" name="表 2"/>
          <p:cNvGraphicFramePr>
            <a:graphicFrameLocks noGrp="1"/>
          </p:cNvGraphicFramePr>
          <p:nvPr>
            <p:extLst/>
          </p:nvPr>
        </p:nvGraphicFramePr>
        <p:xfrm>
          <a:off x="174000" y="1417638"/>
          <a:ext cx="11844000" cy="4839348"/>
        </p:xfrm>
        <a:graphic>
          <a:graphicData uri="http://schemas.openxmlformats.org/drawingml/2006/table">
            <a:tbl>
              <a:tblPr/>
              <a:tblGrid>
                <a:gridCol w="972000"/>
                <a:gridCol w="972000"/>
                <a:gridCol w="972000"/>
                <a:gridCol w="972000"/>
                <a:gridCol w="972000"/>
                <a:gridCol w="972000"/>
                <a:gridCol w="180000"/>
                <a:gridCol w="972000"/>
                <a:gridCol w="972000"/>
                <a:gridCol w="972000"/>
                <a:gridCol w="972000"/>
                <a:gridCol w="972000"/>
                <a:gridCol w="972000"/>
              </a:tblGrid>
              <a:tr h="155794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男性</a:t>
                      </a:r>
                      <a:r>
                        <a:rPr lang="ja-JP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（調布）</a:t>
                      </a:r>
                    </a:p>
                  </a:txBody>
                  <a:tcPr marL="9164" marR="9164" marT="91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9164" marR="9164" marT="91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男性</a:t>
                      </a:r>
                      <a:r>
                        <a:rPr lang="ja-JP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（調布以外）</a:t>
                      </a:r>
                    </a:p>
                  </a:txBody>
                  <a:tcPr marL="9164" marR="9164" marT="91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155794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9164" marR="9164" marT="9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9164" marR="9164" marT="91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2013</a:t>
                      </a:r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年</a:t>
                      </a:r>
                    </a:p>
                  </a:txBody>
                  <a:tcPr marL="9164" marR="9164" marT="9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9164" marR="9164" marT="9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9164" marR="9164" marT="9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9164" marR="9164" marT="91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2013</a:t>
                      </a:r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年</a:t>
                      </a:r>
                    </a:p>
                  </a:txBody>
                  <a:tcPr marL="9164" marR="9164" marT="9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155794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9164" marR="9164" marT="9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9164" marR="9164" marT="91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認定なし</a:t>
                      </a:r>
                    </a:p>
                  </a:txBody>
                  <a:tcPr marL="9164" marR="9164" marT="9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要支援</a:t>
                      </a:r>
                    </a:p>
                  </a:txBody>
                  <a:tcPr marL="9164" marR="9164" marT="9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要介護度 </a:t>
                      </a: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1-2</a:t>
                      </a:r>
                    </a:p>
                  </a:txBody>
                  <a:tcPr marL="9164" marR="9164" marT="9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要介護度 </a:t>
                      </a:r>
                      <a:r>
                        <a:rPr lang="en-US" altLang="ja-JP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   3 </a:t>
                      </a:r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- 5</a:t>
                      </a:r>
                    </a:p>
                  </a:txBody>
                  <a:tcPr marL="9164" marR="9164" marT="9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9164" marR="9164" marT="9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9164" marR="9164" marT="9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9164" marR="9164" marT="91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認定なし</a:t>
                      </a:r>
                    </a:p>
                  </a:txBody>
                  <a:tcPr marL="9164" marR="9164" marT="9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要支援</a:t>
                      </a:r>
                    </a:p>
                  </a:txBody>
                  <a:tcPr marL="9164" marR="9164" marT="9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要介護度 </a:t>
                      </a: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1-2</a:t>
                      </a:r>
                    </a:p>
                  </a:txBody>
                  <a:tcPr marL="9164" marR="9164" marT="9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要介護度 </a:t>
                      </a:r>
                      <a:r>
                        <a:rPr lang="en-US" altLang="ja-JP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   3 - 5</a:t>
                      </a:r>
                      <a:endParaRPr lang="en-US" altLang="ja-JP" sz="1200" b="1" i="0" u="none" strike="noStrike" dirty="0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9164" marR="9164" marT="9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794"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2011</a:t>
                      </a:r>
                      <a:r>
                        <a:rPr lang="ja-JP" alt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年</a:t>
                      </a:r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9164" marR="9164" marT="9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認定なし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100%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(-)</a:t>
                      </a:r>
                    </a:p>
                  </a:txBody>
                  <a:tcPr marL="9164" marR="9164" marT="916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(-)</a:t>
                      </a:r>
                    </a:p>
                  </a:txBody>
                  <a:tcPr marL="9164" marR="9164" marT="9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(-)</a:t>
                      </a:r>
                    </a:p>
                  </a:txBody>
                  <a:tcPr marL="9164" marR="9164" marT="9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(-)</a:t>
                      </a:r>
                    </a:p>
                  </a:txBody>
                  <a:tcPr marL="9164" marR="9164" marT="9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9164" marR="9164" marT="9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2011</a:t>
                      </a:r>
                      <a:r>
                        <a:rPr lang="ja-JP" alt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年</a:t>
                      </a:r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9164" marR="9164" marT="9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認定なし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96.68%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(0.004)</a:t>
                      </a:r>
                    </a:p>
                  </a:txBody>
                  <a:tcPr marL="9164" marR="9164" marT="916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1.75%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(0.017)</a:t>
                      </a:r>
                    </a:p>
                  </a:txBody>
                  <a:tcPr marL="9164" marR="9164" marT="9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0.52%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(0.003)</a:t>
                      </a:r>
                    </a:p>
                  </a:txBody>
                  <a:tcPr marL="9164" marR="9164" marT="9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1.05%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(0.001)</a:t>
                      </a:r>
                    </a:p>
                  </a:txBody>
                  <a:tcPr marL="9164" marR="9164" marT="9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794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98%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9164" marR="9164" marT="9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97%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155794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要支援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(-)</a:t>
                      </a:r>
                    </a:p>
                  </a:txBody>
                  <a:tcPr marL="9164" marR="9164" marT="916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(-)</a:t>
                      </a:r>
                    </a:p>
                  </a:txBody>
                  <a:tcPr marL="9164" marR="9164" marT="9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(-)</a:t>
                      </a:r>
                    </a:p>
                  </a:txBody>
                  <a:tcPr marL="9164" marR="9164" marT="9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(-)</a:t>
                      </a:r>
                    </a:p>
                  </a:txBody>
                  <a:tcPr marL="9164" marR="9164" marT="9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9164" marR="9164" marT="9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要支援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33.33%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(0.333)</a:t>
                      </a:r>
                    </a:p>
                  </a:txBody>
                  <a:tcPr marL="9164" marR="9164" marT="916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33.33%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(0.333)</a:t>
                      </a:r>
                    </a:p>
                  </a:txBody>
                  <a:tcPr marL="9164" marR="9164" marT="9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33.33%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(0.333)</a:t>
                      </a:r>
                    </a:p>
                  </a:txBody>
                  <a:tcPr marL="9164" marR="9164" marT="9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(-)</a:t>
                      </a:r>
                    </a:p>
                  </a:txBody>
                  <a:tcPr marL="9164" marR="9164" marT="9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794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9164" marR="9164" marT="9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1%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155794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要介護 </a:t>
                      </a: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1-2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(-)</a:t>
                      </a:r>
                    </a:p>
                  </a:txBody>
                  <a:tcPr marL="9164" marR="9164" marT="916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100%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(-)</a:t>
                      </a:r>
                    </a:p>
                  </a:txBody>
                  <a:tcPr marL="9164" marR="9164" marT="9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(-)</a:t>
                      </a:r>
                    </a:p>
                  </a:txBody>
                  <a:tcPr marL="9164" marR="9164" marT="9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(-)</a:t>
                      </a:r>
                    </a:p>
                  </a:txBody>
                  <a:tcPr marL="9164" marR="9164" marT="9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9164" marR="9164" marT="9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要介護 </a:t>
                      </a: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1-2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(-)</a:t>
                      </a:r>
                    </a:p>
                  </a:txBody>
                  <a:tcPr marL="9164" marR="9164" marT="916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(-)</a:t>
                      </a:r>
                    </a:p>
                  </a:txBody>
                  <a:tcPr marL="9164" marR="9164" marT="9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25.00%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(0.250)</a:t>
                      </a:r>
                    </a:p>
                  </a:txBody>
                  <a:tcPr marL="9164" marR="9164" marT="9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25.00%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(0.250)</a:t>
                      </a:r>
                    </a:p>
                  </a:txBody>
                  <a:tcPr marL="9164" marR="9164" marT="9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794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2%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9164" marR="9164" marT="9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1%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155794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要介護 </a:t>
                      </a: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3-5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(-)</a:t>
                      </a:r>
                    </a:p>
                  </a:txBody>
                  <a:tcPr marL="9164" marR="9164" marT="916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(-)</a:t>
                      </a:r>
                    </a:p>
                  </a:txBody>
                  <a:tcPr marL="9164" marR="9164" marT="9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(-)</a:t>
                      </a:r>
                    </a:p>
                  </a:txBody>
                  <a:tcPr marL="9164" marR="9164" marT="9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(-)</a:t>
                      </a:r>
                    </a:p>
                  </a:txBody>
                  <a:tcPr marL="9164" marR="9164" marT="9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9164" marR="9164" marT="9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要介護 </a:t>
                      </a: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3-5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(-)</a:t>
                      </a:r>
                    </a:p>
                  </a:txBody>
                  <a:tcPr marL="9164" marR="9164" marT="916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(-)</a:t>
                      </a:r>
                    </a:p>
                  </a:txBody>
                  <a:tcPr marL="9164" marR="9164" marT="9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25.00%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(0.250)</a:t>
                      </a:r>
                    </a:p>
                  </a:txBody>
                  <a:tcPr marL="9164" marR="9164" marT="9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75.00%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(0.250)</a:t>
                      </a:r>
                    </a:p>
                  </a:txBody>
                  <a:tcPr marL="9164" marR="9164" marT="9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794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9164" marR="9164" marT="9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2%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155794"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9164" marR="9164" marT="91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9164" marR="9164" marT="91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9164" marR="9164" marT="91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9164" marR="9164" marT="91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9164" marR="9164" marT="91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9164" marR="9164" marT="91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9164" marR="9164" marT="91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9164" marR="9164" marT="91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9164" marR="9164" marT="91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9164" marR="9164" marT="91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9164" marR="9164" marT="91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9164" marR="9164" marT="91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9164" marR="9164" marT="91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55794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女性</a:t>
                      </a:r>
                      <a:r>
                        <a:rPr lang="ja-JP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（調布）</a:t>
                      </a:r>
                    </a:p>
                  </a:txBody>
                  <a:tcPr marL="9164" marR="9164" marT="91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9164" marR="9164" marT="91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女性</a:t>
                      </a:r>
                      <a:r>
                        <a:rPr lang="ja-JP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（調布以外）</a:t>
                      </a:r>
                    </a:p>
                  </a:txBody>
                  <a:tcPr marL="9164" marR="9164" marT="91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155794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9164" marR="9164" marT="9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9164" marR="9164" marT="91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2013</a:t>
                      </a:r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年</a:t>
                      </a:r>
                    </a:p>
                  </a:txBody>
                  <a:tcPr marL="9164" marR="9164" marT="9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9164" marR="9164" marT="9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9164" marR="9164" marT="9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9164" marR="9164" marT="91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2013</a:t>
                      </a:r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年</a:t>
                      </a:r>
                    </a:p>
                  </a:txBody>
                  <a:tcPr marL="9164" marR="9164" marT="9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155794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9164" marR="9164" marT="9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9164" marR="9164" marT="91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認定なし</a:t>
                      </a:r>
                    </a:p>
                  </a:txBody>
                  <a:tcPr marL="9164" marR="9164" marT="9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要支援</a:t>
                      </a:r>
                    </a:p>
                  </a:txBody>
                  <a:tcPr marL="9164" marR="9164" marT="9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要介護度 </a:t>
                      </a: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1-2</a:t>
                      </a:r>
                    </a:p>
                  </a:txBody>
                  <a:tcPr marL="9164" marR="9164" marT="9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要介護度 </a:t>
                      </a:r>
                      <a:r>
                        <a:rPr lang="en-US" altLang="ja-JP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   3 - 5</a:t>
                      </a:r>
                      <a:endParaRPr lang="en-US" altLang="ja-JP" sz="1200" b="1" i="0" u="none" strike="noStrike" dirty="0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9164" marR="9164" marT="9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9164" marR="9164" marT="9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9164" marR="9164" marT="9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9164" marR="9164" marT="91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認定なし</a:t>
                      </a:r>
                    </a:p>
                  </a:txBody>
                  <a:tcPr marL="9164" marR="9164" marT="9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要支援</a:t>
                      </a:r>
                    </a:p>
                  </a:txBody>
                  <a:tcPr marL="9164" marR="9164" marT="9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要介護度 </a:t>
                      </a: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1-2</a:t>
                      </a:r>
                    </a:p>
                  </a:txBody>
                  <a:tcPr marL="9164" marR="9164" marT="9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要介護度 </a:t>
                      </a:r>
                      <a:r>
                        <a:rPr lang="en-US" altLang="ja-JP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   3 - 5</a:t>
                      </a:r>
                      <a:endParaRPr lang="en-US" altLang="ja-JP" sz="1200" b="1" i="0" u="none" strike="noStrike" dirty="0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9164" marR="9164" marT="9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794"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2011</a:t>
                      </a:r>
                      <a:r>
                        <a:rPr lang="ja-JP" alt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年</a:t>
                      </a:r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9164" marR="9164" marT="9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認定なし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100%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(-)</a:t>
                      </a:r>
                    </a:p>
                  </a:txBody>
                  <a:tcPr marL="9164" marR="9164" marT="916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(-)</a:t>
                      </a:r>
                    </a:p>
                  </a:txBody>
                  <a:tcPr marL="9164" marR="9164" marT="9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(-)</a:t>
                      </a:r>
                    </a:p>
                  </a:txBody>
                  <a:tcPr marL="9164" marR="9164" marT="9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(-)</a:t>
                      </a:r>
                    </a:p>
                  </a:txBody>
                  <a:tcPr marL="9164" marR="9164" marT="9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9164" marR="9164" marT="9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2011</a:t>
                      </a:r>
                      <a:r>
                        <a:rPr lang="ja-JP" alt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年</a:t>
                      </a:r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9164" marR="9164" marT="9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認定なし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97.96%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(0.006)</a:t>
                      </a:r>
                    </a:p>
                  </a:txBody>
                  <a:tcPr marL="9164" marR="9164" marT="916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1.19%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(0.004)</a:t>
                      </a:r>
                    </a:p>
                  </a:txBody>
                  <a:tcPr marL="9164" marR="9164" marT="9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0.68%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(0.003)</a:t>
                      </a:r>
                    </a:p>
                  </a:txBody>
                  <a:tcPr marL="9164" marR="9164" marT="9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0.17%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(0.002)</a:t>
                      </a:r>
                    </a:p>
                  </a:txBody>
                  <a:tcPr marL="9164" marR="9164" marT="9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794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89%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9164" marR="9164" marT="9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96%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155794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要支援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(-)</a:t>
                      </a:r>
                    </a:p>
                  </a:txBody>
                  <a:tcPr marL="9164" marR="9164" marT="916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(-)</a:t>
                      </a:r>
                    </a:p>
                  </a:txBody>
                  <a:tcPr marL="9164" marR="9164" marT="9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(-)</a:t>
                      </a:r>
                    </a:p>
                  </a:txBody>
                  <a:tcPr marL="9164" marR="9164" marT="9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(-)</a:t>
                      </a:r>
                    </a:p>
                  </a:txBody>
                  <a:tcPr marL="9164" marR="9164" marT="9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9164" marR="9164" marT="9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要支援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25.00%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(0.164)</a:t>
                      </a:r>
                    </a:p>
                  </a:txBody>
                  <a:tcPr marL="9164" marR="9164" marT="916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75.00%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(0.164)</a:t>
                      </a:r>
                    </a:p>
                  </a:txBody>
                  <a:tcPr marL="9164" marR="9164" marT="9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(-)</a:t>
                      </a:r>
                    </a:p>
                  </a:txBody>
                  <a:tcPr marL="9164" marR="9164" marT="9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(-)</a:t>
                      </a:r>
                    </a:p>
                  </a:txBody>
                  <a:tcPr marL="9164" marR="9164" marT="9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794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9%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9164" marR="9164" marT="9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2%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155794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要介護 </a:t>
                      </a: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1-2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100%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(-)</a:t>
                      </a:r>
                    </a:p>
                  </a:txBody>
                  <a:tcPr marL="9164" marR="9164" marT="916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(-)</a:t>
                      </a:r>
                    </a:p>
                  </a:txBody>
                  <a:tcPr marL="9164" marR="9164" marT="9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(-)</a:t>
                      </a:r>
                    </a:p>
                  </a:txBody>
                  <a:tcPr marL="9164" marR="9164" marT="9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(-)</a:t>
                      </a:r>
                    </a:p>
                  </a:txBody>
                  <a:tcPr marL="9164" marR="9164" marT="9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9164" marR="9164" marT="9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要介護 </a:t>
                      </a: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1-2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(-)</a:t>
                      </a:r>
                    </a:p>
                  </a:txBody>
                  <a:tcPr marL="9164" marR="9164" marT="916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33.33%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(0.333)</a:t>
                      </a:r>
                    </a:p>
                  </a:txBody>
                  <a:tcPr marL="9164" marR="9164" marT="9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66.67%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(0.333)</a:t>
                      </a:r>
                    </a:p>
                  </a:txBody>
                  <a:tcPr marL="9164" marR="9164" marT="9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100%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(-)</a:t>
                      </a:r>
                    </a:p>
                  </a:txBody>
                  <a:tcPr marL="9164" marR="9164" marT="9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794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3%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9164" marR="9164" marT="9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1%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155794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要介護 </a:t>
                      </a: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3-5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(-)</a:t>
                      </a:r>
                    </a:p>
                  </a:txBody>
                  <a:tcPr marL="9164" marR="9164" marT="916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(-)</a:t>
                      </a:r>
                    </a:p>
                  </a:txBody>
                  <a:tcPr marL="9164" marR="9164" marT="9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(-)</a:t>
                      </a:r>
                    </a:p>
                  </a:txBody>
                  <a:tcPr marL="9164" marR="9164" marT="9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(-)</a:t>
                      </a:r>
                    </a:p>
                  </a:txBody>
                  <a:tcPr marL="9164" marR="9164" marT="9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9164" marR="9164" marT="9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要介護 </a:t>
                      </a: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3-5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(-)</a:t>
                      </a:r>
                    </a:p>
                  </a:txBody>
                  <a:tcPr marL="9164" marR="9164" marT="916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(-)</a:t>
                      </a:r>
                    </a:p>
                  </a:txBody>
                  <a:tcPr marL="9164" marR="9164" marT="9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(-)</a:t>
                      </a:r>
                    </a:p>
                  </a:txBody>
                  <a:tcPr marL="9164" marR="9164" marT="9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100%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(-)</a:t>
                      </a:r>
                    </a:p>
                  </a:txBody>
                  <a:tcPr marL="9164" marR="9164" marT="9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794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9164" marR="9164" marT="9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1%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10472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kumimoji="1" lang="en-US" altLang="ja-JP" dirty="0" smtClean="0"/>
              <a:t>6.</a:t>
            </a:r>
            <a:r>
              <a:rPr kumimoji="1" lang="ja-JP" altLang="en-US" dirty="0" smtClean="0"/>
              <a:t>　初期要介護度への要因</a:t>
            </a:r>
            <a:endParaRPr kumimoji="1" lang="ja-JP" altLang="en-US" dirty="0"/>
          </a:p>
        </p:txBody>
      </p:sp>
      <p:graphicFrame>
        <p:nvGraphicFramePr>
          <p:cNvPr id="9" name="コンテンツ プレースホルダー 8"/>
          <p:cNvGraphicFramePr>
            <a:graphicFrameLocks noGrp="1"/>
          </p:cNvGraphicFramePr>
          <p:nvPr>
            <p:ph idx="1"/>
            <p:extLst/>
          </p:nvPr>
        </p:nvGraphicFramePr>
        <p:xfrm>
          <a:off x="838199" y="1325563"/>
          <a:ext cx="10515603" cy="5380035"/>
        </p:xfrm>
        <a:graphic>
          <a:graphicData uri="http://schemas.openxmlformats.org/drawingml/2006/table">
            <a:tbl>
              <a:tblPr/>
              <a:tblGrid>
                <a:gridCol w="2513229"/>
                <a:gridCol w="1333729"/>
                <a:gridCol w="1333729"/>
                <a:gridCol w="1333729"/>
                <a:gridCol w="1333729"/>
                <a:gridCol w="1333729"/>
                <a:gridCol w="1333729"/>
              </a:tblGrid>
              <a:tr h="225573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(1)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(2)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(3)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(4)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(5)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(6)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5573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10</a:t>
                      </a:r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都市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225573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50</a:t>
                      </a:r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代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60</a:t>
                      </a:r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代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70</a:t>
                      </a:r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代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225573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男性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女性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男性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女性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男性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女性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573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log </a:t>
                      </a:r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世帯所得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-0.002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0.001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0.000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25573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(0.003)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(0.001)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(0.001)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5573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高卒より上ダミー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-0.010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0.010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-0.001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5573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(4.846)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(0.006)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(0.004)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5573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結婚したことがあるか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-0.035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0.061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0.042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5573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(10.025)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(8.075)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(1.808)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5573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現在結婚しているか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0.023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-0.015*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0.001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5573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(9.746)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(0.009)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(0.003)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5573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子供の数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0.001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0.000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-0.000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5573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(0.002)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(0.002)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(0.001)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5573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体重あたりの摂取カロリー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-0.000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-0.000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0.000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5573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(0.000)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(0.000)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(0.000)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5573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一日に６０分以上歩くか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-0.011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-0.008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-0.008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5573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(4.002)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(0.006)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(0.005)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5573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大豆</a:t>
                      </a: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/</a:t>
                      </a:r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魚類由来のタンパク質の割合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-0.004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0.017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-0.007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5573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(0.018)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(0.023)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(0.016)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5573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脂肪由来の摂取カロリーの割合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-0.016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0.080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-0.017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5573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(0.026)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(0.053)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(0.029)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5573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観測数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876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671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680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8223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PGothic" charset="-128"/>
                          <a:ea typeface="MS PGothic" charset="-128"/>
                          <a:cs typeface="MS PGothic" charset="-128"/>
                        </a:rPr>
                        <a:t>* </a:t>
                      </a:r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PGothic" charset="-128"/>
                          <a:ea typeface="MS PGothic" charset="-128"/>
                          <a:cs typeface="MS PGothic" charset="-128"/>
                        </a:rPr>
                        <a:t>p&lt;.</a:t>
                      </a:r>
                      <a:r>
                        <a:rPr lang="en-US" altLang="ja-JP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PGothic" charset="-128"/>
                          <a:ea typeface="MS PGothic" charset="-128"/>
                          <a:cs typeface="MS PGothic" charset="-128"/>
                        </a:rPr>
                        <a:t>1, </a:t>
                      </a:r>
                      <a:r>
                        <a:rPr lang="ja-JP" alt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PGothic" charset="-128"/>
                          <a:ea typeface="MS PGothic" charset="-128"/>
                          <a:cs typeface="MS PGothic" charset="-128"/>
                        </a:rPr>
                        <a:t>** </a:t>
                      </a:r>
                      <a:r>
                        <a:rPr lang="en-US" altLang="ja-JP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PGothic" charset="-128"/>
                          <a:ea typeface="MS PGothic" charset="-128"/>
                          <a:cs typeface="MS PGothic" charset="-128"/>
                        </a:rPr>
                        <a:t>p&lt;.05, </a:t>
                      </a:r>
                      <a:r>
                        <a:rPr lang="ja-JP" alt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PGothic" charset="-128"/>
                          <a:ea typeface="MS PGothic" charset="-128"/>
                          <a:cs typeface="MS PGothic" charset="-128"/>
                        </a:rPr>
                        <a:t>*** </a:t>
                      </a:r>
                      <a:r>
                        <a:rPr lang="en-US" altLang="ja-JP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PGothic" charset="-128"/>
                          <a:ea typeface="MS PGothic" charset="-128"/>
                          <a:cs typeface="MS PGothic" charset="-128"/>
                        </a:rPr>
                        <a:t>p&lt;.01</a:t>
                      </a:r>
                    </a:p>
                  </a:txBody>
                  <a:tcPr marL="8976" marR="8976" marT="89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altLang="ja-JP" sz="1200" b="1" i="0" u="none" strike="noStrike" dirty="0">
                        <a:solidFill>
                          <a:srgbClr val="000000"/>
                        </a:solidFill>
                        <a:effectLst/>
                        <a:latin typeface="MS PGothic" charset="-128"/>
                        <a:ea typeface="MS PGothic" charset="-128"/>
                        <a:cs typeface="MS PGothic" charset="-128"/>
                      </a:endParaRPr>
                    </a:p>
                  </a:txBody>
                  <a:tcPr marL="8976" marR="8976" marT="89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altLang="ja-JP" sz="1200" b="1" i="0" u="none" strike="noStrike" dirty="0">
                        <a:solidFill>
                          <a:srgbClr val="000000"/>
                        </a:solidFill>
                        <a:effectLst/>
                        <a:latin typeface="MS PGothic" charset="-128"/>
                        <a:ea typeface="MS PGothic" charset="-128"/>
                        <a:cs typeface="MS PGothic" charset="-128"/>
                      </a:endParaRPr>
                    </a:p>
                  </a:txBody>
                  <a:tcPr marL="8976" marR="8976" marT="89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PGothic" charset="-128"/>
                        <a:ea typeface="MS PGothic" charset="-128"/>
                        <a:cs typeface="MS PGothic" charset="-128"/>
                      </a:endParaRPr>
                    </a:p>
                  </a:txBody>
                  <a:tcPr marL="8976" marR="8976" marT="89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PGothic" charset="-128"/>
                        <a:ea typeface="MS PGothic" charset="-128"/>
                        <a:cs typeface="MS PGothic" charset="-128"/>
                      </a:endParaRPr>
                    </a:p>
                  </a:txBody>
                  <a:tcPr marL="8976" marR="8976" marT="89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PGothic" charset="-128"/>
                        <a:ea typeface="MS PGothic" charset="-128"/>
                        <a:cs typeface="MS PGothic" charset="-128"/>
                      </a:endParaRPr>
                    </a:p>
                  </a:txBody>
                  <a:tcPr marL="8976" marR="8976" marT="89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S PGothic" charset="-128"/>
                        <a:ea typeface="MS PGothic" charset="-128"/>
                        <a:cs typeface="MS PGothic" charset="-128"/>
                      </a:endParaRPr>
                    </a:p>
                  </a:txBody>
                  <a:tcPr marL="8976" marR="8976" marT="89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8049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 smtClean="0"/>
              <a:t>生活に役立つ健康情報を聞いてみたいと思う人</a:t>
            </a:r>
            <a:endParaRPr kumimoji="1" lang="ja-JP" altLang="en-US" dirty="0"/>
          </a:p>
        </p:txBody>
      </p:sp>
      <p:graphicFrame>
        <p:nvGraphicFramePr>
          <p:cNvPr id="5" name="コンテンツ プレースホルダー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3561379"/>
              </p:ext>
            </p:extLst>
          </p:nvPr>
        </p:nvGraphicFramePr>
        <p:xfrm>
          <a:off x="609600" y="1600200"/>
          <a:ext cx="109728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539688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医療支出費</a:t>
            </a:r>
            <a:r>
              <a:rPr lang="ja-JP" altLang="en-US" dirty="0"/>
              <a:t>（円）</a:t>
            </a:r>
            <a:r>
              <a:rPr kumimoji="1" lang="ja-JP" altLang="en-US" dirty="0" smtClean="0"/>
              <a:t>（</a:t>
            </a:r>
            <a:r>
              <a:rPr kumimoji="1" lang="en-US" altLang="ja-JP" dirty="0" smtClean="0"/>
              <a:t>50</a:t>
            </a:r>
            <a:r>
              <a:rPr kumimoji="1" lang="ja-JP" altLang="en-US" dirty="0" smtClean="0"/>
              <a:t>代男性）</a:t>
            </a:r>
            <a:endParaRPr kumimoji="1" lang="ja-JP" altLang="en-US" dirty="0"/>
          </a:p>
        </p:txBody>
      </p:sp>
      <p:graphicFrame>
        <p:nvGraphicFramePr>
          <p:cNvPr id="3" name="表 2"/>
          <p:cNvGraphicFramePr>
            <a:graphicFrameLocks noGrp="1"/>
          </p:cNvGraphicFramePr>
          <p:nvPr>
            <p:extLst/>
          </p:nvPr>
        </p:nvGraphicFramePr>
        <p:xfrm>
          <a:off x="2673350" y="5240655"/>
          <a:ext cx="6845300" cy="1168400"/>
        </p:xfrm>
        <a:graphic>
          <a:graphicData uri="http://schemas.openxmlformats.org/drawingml/2006/table">
            <a:tbl>
              <a:tblPr/>
              <a:tblGrid>
                <a:gridCol w="977900"/>
                <a:gridCol w="977900"/>
                <a:gridCol w="977900"/>
                <a:gridCol w="977900"/>
                <a:gridCol w="977900"/>
                <a:gridCol w="977900"/>
                <a:gridCol w="977900"/>
              </a:tblGrid>
              <a:tr h="241300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25%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50%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75%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90%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調布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病歴なし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1500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14000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29000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調布以外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病歴なし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7000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30000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100000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調布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病歴あり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46500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97000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調布以外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病歴あり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500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20000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49000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108000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1600200"/>
            <a:ext cx="50292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39507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医療支出費（円）（</a:t>
            </a:r>
            <a:r>
              <a:rPr lang="en-US" altLang="ja-JP" dirty="0" smtClean="0"/>
              <a:t>60</a:t>
            </a:r>
            <a:r>
              <a:rPr lang="ja-JP" altLang="en-US" dirty="0" smtClean="0"/>
              <a:t>代男性</a:t>
            </a:r>
            <a:r>
              <a:rPr lang="ja-JP" altLang="en-US" dirty="0"/>
              <a:t>）</a:t>
            </a:r>
            <a:endParaRPr kumimoji="1" lang="ja-JP" altLang="en-US" dirty="0"/>
          </a:p>
        </p:txBody>
      </p:sp>
      <p:graphicFrame>
        <p:nvGraphicFramePr>
          <p:cNvPr id="3" name="表 2"/>
          <p:cNvGraphicFramePr>
            <a:graphicFrameLocks noGrp="1"/>
          </p:cNvGraphicFramePr>
          <p:nvPr>
            <p:extLst/>
          </p:nvPr>
        </p:nvGraphicFramePr>
        <p:xfrm>
          <a:off x="2673350" y="5202930"/>
          <a:ext cx="6845300" cy="1168400"/>
        </p:xfrm>
        <a:graphic>
          <a:graphicData uri="http://schemas.openxmlformats.org/drawingml/2006/table">
            <a:tbl>
              <a:tblPr/>
              <a:tblGrid>
                <a:gridCol w="977900"/>
                <a:gridCol w="977900"/>
                <a:gridCol w="977900"/>
                <a:gridCol w="977900"/>
                <a:gridCol w="977900"/>
                <a:gridCol w="977900"/>
                <a:gridCol w="977900"/>
              </a:tblGrid>
              <a:tr h="241300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25%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50%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75%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90%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調布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病歴なし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20000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30000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調布以外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病歴なし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7000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36000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92000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調布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病歴あり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48000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202500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調布以外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病歴あり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15000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60000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122000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1600200"/>
            <a:ext cx="50292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64538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医療支</a:t>
            </a:r>
            <a:r>
              <a:rPr lang="ja-JP" altLang="en-US" dirty="0"/>
              <a:t>出費（円）（</a:t>
            </a:r>
            <a:r>
              <a:rPr lang="en-US" altLang="ja-JP" dirty="0" smtClean="0"/>
              <a:t>70</a:t>
            </a:r>
            <a:r>
              <a:rPr lang="ja-JP" altLang="en-US" dirty="0" smtClean="0"/>
              <a:t>代男性）</a:t>
            </a:r>
            <a:endParaRPr kumimoji="1" lang="ja-JP" altLang="en-US" dirty="0"/>
          </a:p>
        </p:txBody>
      </p:sp>
      <p:graphicFrame>
        <p:nvGraphicFramePr>
          <p:cNvPr id="3" name="表 2"/>
          <p:cNvGraphicFramePr>
            <a:graphicFrameLocks noGrp="1"/>
          </p:cNvGraphicFramePr>
          <p:nvPr>
            <p:extLst/>
          </p:nvPr>
        </p:nvGraphicFramePr>
        <p:xfrm>
          <a:off x="2799084" y="5102332"/>
          <a:ext cx="6845300" cy="1168400"/>
        </p:xfrm>
        <a:graphic>
          <a:graphicData uri="http://schemas.openxmlformats.org/drawingml/2006/table">
            <a:tbl>
              <a:tblPr/>
              <a:tblGrid>
                <a:gridCol w="977900"/>
                <a:gridCol w="977900"/>
                <a:gridCol w="977900"/>
                <a:gridCol w="977900"/>
                <a:gridCol w="977900"/>
                <a:gridCol w="977900"/>
                <a:gridCol w="977900"/>
              </a:tblGrid>
              <a:tr h="241300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25%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50%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75%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90%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調布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病歴なし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12000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48000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90000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調布以外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病歴なし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4000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24000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84000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調布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病歴あり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1500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36660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160000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調布以外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病歴あり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12000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43000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110000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1417638"/>
            <a:ext cx="50292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10312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/>
              <a:t>医療支出費（円）（</a:t>
            </a:r>
            <a:r>
              <a:rPr lang="en-US" altLang="ja-JP" dirty="0" smtClean="0"/>
              <a:t>50</a:t>
            </a:r>
            <a:r>
              <a:rPr lang="ja-JP" altLang="en-US" dirty="0" smtClean="0"/>
              <a:t>代女性</a:t>
            </a:r>
            <a:r>
              <a:rPr lang="ja-JP" altLang="en-US" dirty="0"/>
              <a:t>）</a:t>
            </a:r>
            <a:endParaRPr kumimoji="1" lang="ja-JP" altLang="en-US" dirty="0"/>
          </a:p>
        </p:txBody>
      </p:sp>
      <p:graphicFrame>
        <p:nvGraphicFramePr>
          <p:cNvPr id="3" name="表 2"/>
          <p:cNvGraphicFramePr>
            <a:graphicFrameLocks noGrp="1"/>
          </p:cNvGraphicFramePr>
          <p:nvPr>
            <p:extLst/>
          </p:nvPr>
        </p:nvGraphicFramePr>
        <p:xfrm>
          <a:off x="2673350" y="5190356"/>
          <a:ext cx="6845300" cy="1168400"/>
        </p:xfrm>
        <a:graphic>
          <a:graphicData uri="http://schemas.openxmlformats.org/drawingml/2006/table">
            <a:tbl>
              <a:tblPr/>
              <a:tblGrid>
                <a:gridCol w="977900"/>
                <a:gridCol w="977900"/>
                <a:gridCol w="977900"/>
                <a:gridCol w="977900"/>
                <a:gridCol w="977900"/>
                <a:gridCol w="977900"/>
                <a:gridCol w="977900"/>
              </a:tblGrid>
              <a:tr h="241300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25%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50%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75%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90%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調布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病歴なし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11500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50000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192000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調布以外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病歴なし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9002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32000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70000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調布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病歴あり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2400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27000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40000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96000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202000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調布以外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病歴あり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3000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37500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74000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158000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1600200"/>
            <a:ext cx="50292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19608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医療支</a:t>
            </a:r>
            <a:r>
              <a:rPr lang="ja-JP" altLang="en-US" dirty="0"/>
              <a:t>出費（円）（</a:t>
            </a:r>
            <a:r>
              <a:rPr lang="en-US" altLang="ja-JP" dirty="0" smtClean="0"/>
              <a:t>60</a:t>
            </a:r>
            <a:r>
              <a:rPr lang="ja-JP" altLang="en-US" dirty="0" smtClean="0"/>
              <a:t>代女性）</a:t>
            </a:r>
            <a:endParaRPr kumimoji="1" lang="ja-JP" altLang="en-US" dirty="0"/>
          </a:p>
        </p:txBody>
      </p:sp>
      <p:graphicFrame>
        <p:nvGraphicFramePr>
          <p:cNvPr id="3" name="表 2"/>
          <p:cNvGraphicFramePr>
            <a:graphicFrameLocks noGrp="1"/>
          </p:cNvGraphicFramePr>
          <p:nvPr>
            <p:extLst/>
          </p:nvPr>
        </p:nvGraphicFramePr>
        <p:xfrm>
          <a:off x="2673350" y="5253230"/>
          <a:ext cx="6845300" cy="1168400"/>
        </p:xfrm>
        <a:graphic>
          <a:graphicData uri="http://schemas.openxmlformats.org/drawingml/2006/table">
            <a:tbl>
              <a:tblPr/>
              <a:tblGrid>
                <a:gridCol w="977900"/>
                <a:gridCol w="977900"/>
                <a:gridCol w="977900"/>
                <a:gridCol w="977900"/>
                <a:gridCol w="977900"/>
                <a:gridCol w="977900"/>
                <a:gridCol w="977900"/>
              </a:tblGrid>
              <a:tr h="241300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25%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50%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75%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90%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調布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病歴なし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6000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30500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105000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調布以外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病歴なし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5000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25000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70000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調布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病歴あり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8000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50000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119000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調布以外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病歴あり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11500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52500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120060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1600200"/>
            <a:ext cx="50292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6911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タイトル 1"/>
          <p:cNvSpPr txBox="1">
            <a:spLocks/>
          </p:cNvSpPr>
          <p:nvPr/>
        </p:nvSpPr>
        <p:spPr>
          <a:xfrm>
            <a:off x="1524000" y="-1489"/>
            <a:ext cx="9144000" cy="69418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b="1" dirty="0">
                <a:solidFill>
                  <a:schemeClr val="bg1"/>
                </a:solidFill>
              </a:rPr>
              <a:t>JSTAR</a:t>
            </a:r>
            <a:endParaRPr lang="ja-JP" altLang="en-US" b="1" dirty="0">
              <a:solidFill>
                <a:schemeClr val="bg1"/>
              </a:solidFill>
            </a:endParaRPr>
          </a:p>
        </p:txBody>
      </p:sp>
      <p:sp>
        <p:nvSpPr>
          <p:cNvPr id="11" name="角丸四角形 10"/>
          <p:cNvSpPr/>
          <p:nvPr/>
        </p:nvSpPr>
        <p:spPr>
          <a:xfrm>
            <a:off x="1702656" y="825499"/>
            <a:ext cx="8786688" cy="286474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ja-JP" altLang="en-US" sz="3200" dirty="0">
                <a:solidFill>
                  <a:schemeClr val="tx1"/>
                </a:solidFill>
              </a:rPr>
              <a:t>１．対象者（</a:t>
            </a:r>
            <a:r>
              <a:rPr lang="en-US" altLang="ja-JP" sz="3200" dirty="0">
                <a:solidFill>
                  <a:schemeClr val="tx1"/>
                </a:solidFill>
              </a:rPr>
              <a:t>50-74</a:t>
            </a:r>
            <a:r>
              <a:rPr lang="ja-JP" altLang="en-US" sz="3200" dirty="0">
                <a:solidFill>
                  <a:schemeClr val="tx1"/>
                </a:solidFill>
              </a:rPr>
              <a:t>歳）を</a:t>
            </a:r>
            <a:r>
              <a:rPr lang="en-US" altLang="ja-JP" sz="3200" dirty="0">
                <a:solidFill>
                  <a:schemeClr val="tx1"/>
                </a:solidFill>
              </a:rPr>
              <a:t>2</a:t>
            </a:r>
            <a:r>
              <a:rPr lang="ja-JP" altLang="en-US" sz="3200" dirty="0">
                <a:solidFill>
                  <a:schemeClr val="tx1"/>
                </a:solidFill>
              </a:rPr>
              <a:t>年おきに追跡調査（死亡時は遺族に）</a:t>
            </a:r>
            <a:endParaRPr lang="en-US" altLang="ja-JP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ja-JP" altLang="en-US" sz="3200" dirty="0">
                <a:solidFill>
                  <a:schemeClr val="tx1"/>
                </a:solidFill>
              </a:rPr>
              <a:t>２</a:t>
            </a:r>
            <a:r>
              <a:rPr lang="en-US" altLang="ja-JP" sz="3200" dirty="0">
                <a:solidFill>
                  <a:schemeClr val="tx1"/>
                </a:solidFill>
              </a:rPr>
              <a:t>.</a:t>
            </a:r>
            <a:r>
              <a:rPr lang="ja-JP" altLang="en-US" sz="3200" dirty="0">
                <a:solidFill>
                  <a:schemeClr val="tx1"/>
                </a:solidFill>
              </a:rPr>
              <a:t>　パソコンを使い面接調査（平均</a:t>
            </a:r>
            <a:r>
              <a:rPr lang="en-US" altLang="ja-JP" sz="3200" dirty="0">
                <a:solidFill>
                  <a:schemeClr val="tx1"/>
                </a:solidFill>
              </a:rPr>
              <a:t>2</a:t>
            </a:r>
            <a:r>
              <a:rPr lang="ja-JP" altLang="en-US" sz="3200" dirty="0">
                <a:solidFill>
                  <a:schemeClr val="tx1"/>
                </a:solidFill>
              </a:rPr>
              <a:t>－</a:t>
            </a:r>
            <a:r>
              <a:rPr lang="en-US" altLang="ja-JP" sz="3200" dirty="0">
                <a:solidFill>
                  <a:schemeClr val="tx1"/>
                </a:solidFill>
              </a:rPr>
              <a:t>3</a:t>
            </a:r>
            <a:r>
              <a:rPr lang="ja-JP" altLang="en-US" sz="3200" dirty="0">
                <a:solidFill>
                  <a:schemeClr val="tx1"/>
                </a:solidFill>
              </a:rPr>
              <a:t>時間）</a:t>
            </a:r>
            <a:endParaRPr lang="en-US" altLang="ja-JP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ja-JP" altLang="en-US" sz="3200" dirty="0">
                <a:solidFill>
                  <a:schemeClr val="tx1"/>
                </a:solidFill>
              </a:rPr>
              <a:t>３．留置調査＋栄養調査＋介護と医療のレセプトデータ</a:t>
            </a:r>
          </a:p>
        </p:txBody>
      </p:sp>
      <p:sp>
        <p:nvSpPr>
          <p:cNvPr id="12" name="角丸四角形 11"/>
          <p:cNvSpPr/>
          <p:nvPr/>
        </p:nvSpPr>
        <p:spPr>
          <a:xfrm>
            <a:off x="2057400" y="5085705"/>
            <a:ext cx="8035133" cy="115823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3200" dirty="0">
                <a:solidFill>
                  <a:schemeClr val="tx1"/>
                </a:solidFill>
              </a:rPr>
              <a:t>調査員の努力と自治体の協力で高い回収率（平均</a:t>
            </a:r>
            <a:r>
              <a:rPr lang="en-US" altLang="ja-JP" sz="3200" dirty="0">
                <a:solidFill>
                  <a:schemeClr val="tx1"/>
                </a:solidFill>
              </a:rPr>
              <a:t>60</a:t>
            </a:r>
            <a:r>
              <a:rPr lang="ja-JP" altLang="en-US" sz="3200" dirty="0">
                <a:solidFill>
                  <a:schemeClr val="tx1"/>
                </a:solidFill>
              </a:rPr>
              <a:t>％、第</a:t>
            </a:r>
            <a:r>
              <a:rPr lang="en-US" altLang="ja-JP" sz="3200" dirty="0">
                <a:solidFill>
                  <a:schemeClr val="tx1"/>
                </a:solidFill>
              </a:rPr>
              <a:t>1</a:t>
            </a:r>
            <a:r>
              <a:rPr lang="ja-JP" altLang="en-US" sz="3200" dirty="0">
                <a:solidFill>
                  <a:schemeClr val="tx1"/>
                </a:solidFill>
              </a:rPr>
              <a:t>回で合計</a:t>
            </a:r>
            <a:r>
              <a:rPr lang="en-US" altLang="ja-JP" sz="3200" dirty="0">
                <a:solidFill>
                  <a:schemeClr val="tx1"/>
                </a:solidFill>
              </a:rPr>
              <a:t>4200</a:t>
            </a:r>
            <a:r>
              <a:rPr lang="ja-JP" altLang="en-US" sz="3200" dirty="0">
                <a:solidFill>
                  <a:schemeClr val="tx1"/>
                </a:solidFill>
              </a:rPr>
              <a:t>名が協力）</a:t>
            </a:r>
          </a:p>
        </p:txBody>
      </p:sp>
      <p:sp>
        <p:nvSpPr>
          <p:cNvPr id="2" name="下矢印 1"/>
          <p:cNvSpPr/>
          <p:nvPr/>
        </p:nvSpPr>
        <p:spPr>
          <a:xfrm>
            <a:off x="4907757" y="3690242"/>
            <a:ext cx="2376488" cy="13954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23511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医療支</a:t>
            </a:r>
            <a:r>
              <a:rPr lang="ja-JP" altLang="en-US" dirty="0"/>
              <a:t>出費（円）（</a:t>
            </a:r>
            <a:r>
              <a:rPr lang="en-US" altLang="ja-JP" dirty="0" smtClean="0"/>
              <a:t>70</a:t>
            </a:r>
            <a:r>
              <a:rPr lang="ja-JP" altLang="en-US" dirty="0" smtClean="0"/>
              <a:t>代女性）</a:t>
            </a:r>
            <a:endParaRPr kumimoji="1" lang="ja-JP" altLang="en-US" dirty="0"/>
          </a:p>
        </p:txBody>
      </p:sp>
      <p:graphicFrame>
        <p:nvGraphicFramePr>
          <p:cNvPr id="3" name="表 2"/>
          <p:cNvGraphicFramePr>
            <a:graphicFrameLocks noGrp="1"/>
          </p:cNvGraphicFramePr>
          <p:nvPr>
            <p:extLst/>
          </p:nvPr>
        </p:nvGraphicFramePr>
        <p:xfrm>
          <a:off x="2874524" y="5215505"/>
          <a:ext cx="6845300" cy="1168400"/>
        </p:xfrm>
        <a:graphic>
          <a:graphicData uri="http://schemas.openxmlformats.org/drawingml/2006/table">
            <a:tbl>
              <a:tblPr/>
              <a:tblGrid>
                <a:gridCol w="977900"/>
                <a:gridCol w="977900"/>
                <a:gridCol w="977900"/>
                <a:gridCol w="977900"/>
                <a:gridCol w="977900"/>
                <a:gridCol w="977900"/>
                <a:gridCol w="977900"/>
              </a:tblGrid>
              <a:tr h="241300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25%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50%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75%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90%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調布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病歴なし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49200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調布以外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病歴なし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3000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27000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73000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調布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病歴あり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9000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138400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調布以外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病歴あり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8000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30400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73000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1417638"/>
            <a:ext cx="50292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45356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入院費（円）（</a:t>
            </a:r>
            <a:r>
              <a:rPr lang="en-US" altLang="ja-JP" dirty="0"/>
              <a:t>50</a:t>
            </a:r>
            <a:r>
              <a:rPr lang="ja-JP" altLang="en-US" dirty="0"/>
              <a:t>代男性）</a:t>
            </a:r>
            <a:endParaRPr kumimoji="1" lang="ja-JP" altLang="en-US" dirty="0"/>
          </a:p>
        </p:txBody>
      </p:sp>
      <p:graphicFrame>
        <p:nvGraphicFramePr>
          <p:cNvPr id="6" name="表 5"/>
          <p:cNvGraphicFramePr>
            <a:graphicFrameLocks noGrp="1"/>
          </p:cNvGraphicFramePr>
          <p:nvPr>
            <p:extLst/>
          </p:nvPr>
        </p:nvGraphicFramePr>
        <p:xfrm>
          <a:off x="2811657" y="5228081"/>
          <a:ext cx="6845300" cy="1168400"/>
        </p:xfrm>
        <a:graphic>
          <a:graphicData uri="http://schemas.openxmlformats.org/drawingml/2006/table">
            <a:tbl>
              <a:tblPr/>
              <a:tblGrid>
                <a:gridCol w="977900"/>
                <a:gridCol w="977900"/>
                <a:gridCol w="977900"/>
                <a:gridCol w="977900"/>
                <a:gridCol w="977900"/>
                <a:gridCol w="977900"/>
                <a:gridCol w="977900"/>
              </a:tblGrid>
              <a:tr h="241300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25%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50%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75%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90%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調布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病歴なし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調布以外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病歴なし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50000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130000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200000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400000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調布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病歴あり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調布以外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病歴あり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80000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100000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400000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700000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1200000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1420834"/>
            <a:ext cx="50292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4162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/>
              <a:t>入院費（円）（</a:t>
            </a:r>
            <a:r>
              <a:rPr lang="en-US" altLang="ja-JP" dirty="0" smtClean="0"/>
              <a:t>60</a:t>
            </a:r>
            <a:r>
              <a:rPr lang="ja-JP" altLang="en-US" dirty="0"/>
              <a:t>代男性）</a:t>
            </a:r>
            <a:endParaRPr kumimoji="1" lang="ja-JP" altLang="en-US" dirty="0"/>
          </a:p>
        </p:txBody>
      </p:sp>
      <p:graphicFrame>
        <p:nvGraphicFramePr>
          <p:cNvPr id="6" name="表 5"/>
          <p:cNvGraphicFramePr>
            <a:graphicFrameLocks noGrp="1"/>
          </p:cNvGraphicFramePr>
          <p:nvPr>
            <p:extLst/>
          </p:nvPr>
        </p:nvGraphicFramePr>
        <p:xfrm>
          <a:off x="2811658" y="5202931"/>
          <a:ext cx="6845300" cy="1168400"/>
        </p:xfrm>
        <a:graphic>
          <a:graphicData uri="http://schemas.openxmlformats.org/drawingml/2006/table">
            <a:tbl>
              <a:tblPr/>
              <a:tblGrid>
                <a:gridCol w="977900"/>
                <a:gridCol w="977900"/>
                <a:gridCol w="977900"/>
                <a:gridCol w="977900"/>
                <a:gridCol w="977900"/>
                <a:gridCol w="977900"/>
                <a:gridCol w="977900"/>
              </a:tblGrid>
              <a:tr h="241300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25%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50%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75%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90%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調布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病歴なし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調布以外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病歴なし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20000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50000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100000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275000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300000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調布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病歴あり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調布以外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病歴あり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20000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40000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100000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150000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301000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1417638"/>
            <a:ext cx="50292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22932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入院費（円）（</a:t>
            </a:r>
            <a:r>
              <a:rPr lang="en-US" altLang="ja-JP" dirty="0" smtClean="0"/>
              <a:t>70</a:t>
            </a:r>
            <a:r>
              <a:rPr lang="ja-JP" altLang="en-US" dirty="0"/>
              <a:t>代男性）</a:t>
            </a:r>
            <a:endParaRPr kumimoji="1" lang="ja-JP" altLang="en-US" dirty="0"/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/>
          </p:nvPr>
        </p:nvGraphicFramePr>
        <p:xfrm>
          <a:off x="2673350" y="5102332"/>
          <a:ext cx="6845300" cy="1168400"/>
        </p:xfrm>
        <a:graphic>
          <a:graphicData uri="http://schemas.openxmlformats.org/drawingml/2006/table">
            <a:tbl>
              <a:tblPr/>
              <a:tblGrid>
                <a:gridCol w="977900"/>
                <a:gridCol w="977900"/>
                <a:gridCol w="977900"/>
                <a:gridCol w="977900"/>
                <a:gridCol w="977900"/>
                <a:gridCol w="977900"/>
                <a:gridCol w="977900"/>
              </a:tblGrid>
              <a:tr h="241300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25%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50%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75%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90%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調布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病歴なし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                   0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ja-JP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                   0</a:t>
                      </a:r>
                      <a:endParaRPr lang="ja-JP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ja-JP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          180000</a:t>
                      </a:r>
                      <a:endParaRPr lang="ja-JP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ja-JP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          180000</a:t>
                      </a:r>
                      <a:endParaRPr lang="ja-JP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ja-JP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          180000</a:t>
                      </a:r>
                      <a:endParaRPr lang="ja-JP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調布以外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病歴なし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21500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60000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99500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185000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355500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調布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病歴あり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17000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80000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150000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190000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300000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調布以外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病歴あり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7000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28000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60500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140000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300000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1310978"/>
            <a:ext cx="50292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9646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入院費（円）（</a:t>
            </a:r>
            <a:r>
              <a:rPr lang="en-US" altLang="ja-JP" dirty="0" smtClean="0"/>
              <a:t>50</a:t>
            </a:r>
            <a:r>
              <a:rPr lang="ja-JP" altLang="en-US" dirty="0" smtClean="0"/>
              <a:t>代女性）</a:t>
            </a:r>
            <a:endParaRPr kumimoji="1" lang="ja-JP" altLang="en-US" dirty="0"/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/>
          </p:nvPr>
        </p:nvGraphicFramePr>
        <p:xfrm>
          <a:off x="2673350" y="5253230"/>
          <a:ext cx="6845300" cy="1168400"/>
        </p:xfrm>
        <a:graphic>
          <a:graphicData uri="http://schemas.openxmlformats.org/drawingml/2006/table">
            <a:tbl>
              <a:tblPr/>
              <a:tblGrid>
                <a:gridCol w="977900"/>
                <a:gridCol w="977900"/>
                <a:gridCol w="977900"/>
                <a:gridCol w="977900"/>
                <a:gridCol w="977900"/>
                <a:gridCol w="977900"/>
                <a:gridCol w="977900"/>
              </a:tblGrid>
              <a:tr h="241300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25%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50%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75%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90%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調布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病歴なし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調布以外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病歴なし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100000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130000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200000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200000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調布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病歴あり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調布以外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病歴あり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80000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88000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150000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300000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630000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1420834"/>
            <a:ext cx="50292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18824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入院費（円）（</a:t>
            </a:r>
            <a:r>
              <a:rPr lang="en-US" altLang="ja-JP" dirty="0"/>
              <a:t>6</a:t>
            </a:r>
            <a:r>
              <a:rPr lang="en-US" altLang="ja-JP" dirty="0" smtClean="0"/>
              <a:t>0</a:t>
            </a:r>
            <a:r>
              <a:rPr lang="ja-JP" altLang="en-US" dirty="0" smtClean="0"/>
              <a:t>代女性）</a:t>
            </a:r>
            <a:endParaRPr kumimoji="1" lang="ja-JP" altLang="en-US" dirty="0"/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/>
          </p:nvPr>
        </p:nvGraphicFramePr>
        <p:xfrm>
          <a:off x="2861951" y="5190356"/>
          <a:ext cx="6845300" cy="1168400"/>
        </p:xfrm>
        <a:graphic>
          <a:graphicData uri="http://schemas.openxmlformats.org/drawingml/2006/table">
            <a:tbl>
              <a:tblPr/>
              <a:tblGrid>
                <a:gridCol w="977900"/>
                <a:gridCol w="977900"/>
                <a:gridCol w="977900"/>
                <a:gridCol w="977900"/>
                <a:gridCol w="977900"/>
                <a:gridCol w="977900"/>
                <a:gridCol w="977900"/>
              </a:tblGrid>
              <a:tr h="241300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25%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50%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75%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90%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調布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病歴なし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調布以外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病歴なし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30000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45000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100000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130000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200000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調布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病歴あり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調布以外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病歴あり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10000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30000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60000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100000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150000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1417638"/>
            <a:ext cx="50292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84350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入院費（円）（</a:t>
            </a:r>
            <a:r>
              <a:rPr lang="en-US" altLang="ja-JP" dirty="0"/>
              <a:t>7</a:t>
            </a:r>
            <a:r>
              <a:rPr lang="en-US" altLang="ja-JP" dirty="0" smtClean="0"/>
              <a:t>0</a:t>
            </a:r>
            <a:r>
              <a:rPr lang="ja-JP" altLang="en-US" dirty="0" smtClean="0"/>
              <a:t>代女性）</a:t>
            </a:r>
            <a:endParaRPr kumimoji="1" lang="ja-JP" altLang="en-US" dirty="0"/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/>
          </p:nvPr>
        </p:nvGraphicFramePr>
        <p:xfrm>
          <a:off x="2673350" y="5102332"/>
          <a:ext cx="6845300" cy="1168400"/>
        </p:xfrm>
        <a:graphic>
          <a:graphicData uri="http://schemas.openxmlformats.org/drawingml/2006/table">
            <a:tbl>
              <a:tblPr/>
              <a:tblGrid>
                <a:gridCol w="977900"/>
                <a:gridCol w="977900"/>
                <a:gridCol w="977900"/>
                <a:gridCol w="977900"/>
                <a:gridCol w="977900"/>
                <a:gridCol w="977900"/>
                <a:gridCol w="977900"/>
              </a:tblGrid>
              <a:tr h="241300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25%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50%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75%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90%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調布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病歴なし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調布以外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病歴なし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15000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24000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40000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107000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300000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調布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病歴あり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調布以外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病歴あり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17000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50000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100000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290000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1383110"/>
            <a:ext cx="50292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85440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通院費（円）（</a:t>
            </a:r>
            <a:r>
              <a:rPr lang="en-US" altLang="ja-JP" dirty="0" smtClean="0"/>
              <a:t>50</a:t>
            </a:r>
            <a:r>
              <a:rPr lang="ja-JP" altLang="en-US" dirty="0" smtClean="0"/>
              <a:t>代男性）</a:t>
            </a:r>
            <a:endParaRPr kumimoji="1" lang="ja-JP" altLang="en-US" dirty="0"/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/>
          </p:nvPr>
        </p:nvGraphicFramePr>
        <p:xfrm>
          <a:off x="2773937" y="5165206"/>
          <a:ext cx="6845300" cy="1168400"/>
        </p:xfrm>
        <a:graphic>
          <a:graphicData uri="http://schemas.openxmlformats.org/drawingml/2006/table">
            <a:tbl>
              <a:tblPr/>
              <a:tblGrid>
                <a:gridCol w="977900"/>
                <a:gridCol w="977900"/>
                <a:gridCol w="977900"/>
                <a:gridCol w="977900"/>
                <a:gridCol w="977900"/>
                <a:gridCol w="977900"/>
                <a:gridCol w="977900"/>
              </a:tblGrid>
              <a:tr h="241300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25%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50%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75%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90%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調布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病歴なし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12000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24000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24000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調布以外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病歴なし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4000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24000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48000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96000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調布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病歴あり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18000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39000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63000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84000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調布以外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病歴あり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12000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24000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36000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60000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114000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1471133"/>
            <a:ext cx="50292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5671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通院費（円）（</a:t>
            </a:r>
            <a:r>
              <a:rPr lang="en-US" altLang="ja-JP" dirty="0"/>
              <a:t>6</a:t>
            </a:r>
            <a:r>
              <a:rPr lang="en-US" altLang="ja-JP" dirty="0" smtClean="0"/>
              <a:t>0</a:t>
            </a:r>
            <a:r>
              <a:rPr lang="ja-JP" altLang="en-US" dirty="0" smtClean="0"/>
              <a:t>代男性）</a:t>
            </a:r>
            <a:endParaRPr kumimoji="1" lang="ja-JP" altLang="en-US" dirty="0"/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/>
          </p:nvPr>
        </p:nvGraphicFramePr>
        <p:xfrm>
          <a:off x="2673350" y="5052033"/>
          <a:ext cx="6845300" cy="1168400"/>
        </p:xfrm>
        <a:graphic>
          <a:graphicData uri="http://schemas.openxmlformats.org/drawingml/2006/table">
            <a:tbl>
              <a:tblPr/>
              <a:tblGrid>
                <a:gridCol w="977900"/>
                <a:gridCol w="977900"/>
                <a:gridCol w="977900"/>
                <a:gridCol w="977900"/>
                <a:gridCol w="977900"/>
                <a:gridCol w="977900"/>
                <a:gridCol w="977900"/>
              </a:tblGrid>
              <a:tr h="241300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25%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50%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75%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90%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調布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病歴なし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48000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48000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48000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48000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48000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調布以外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病歴なし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1800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12000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36000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84000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156000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調布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病歴あり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24000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48000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96000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144000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調布以外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病歴あり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6000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24000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48000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77520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120000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1394433"/>
            <a:ext cx="50292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7167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通院費（円）（</a:t>
            </a:r>
            <a:r>
              <a:rPr lang="en-US" altLang="ja-JP" dirty="0" smtClean="0"/>
              <a:t>70</a:t>
            </a:r>
            <a:r>
              <a:rPr lang="ja-JP" altLang="en-US" dirty="0" smtClean="0"/>
              <a:t>代男性）</a:t>
            </a:r>
            <a:endParaRPr kumimoji="1" lang="ja-JP" altLang="en-US" dirty="0"/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/>
          </p:nvPr>
        </p:nvGraphicFramePr>
        <p:xfrm>
          <a:off x="2673350" y="5316104"/>
          <a:ext cx="6845300" cy="1168400"/>
        </p:xfrm>
        <a:graphic>
          <a:graphicData uri="http://schemas.openxmlformats.org/drawingml/2006/table">
            <a:tbl>
              <a:tblPr/>
              <a:tblGrid>
                <a:gridCol w="977900"/>
                <a:gridCol w="977900"/>
                <a:gridCol w="977900"/>
                <a:gridCol w="977900"/>
                <a:gridCol w="977900"/>
                <a:gridCol w="977900"/>
                <a:gridCol w="977900"/>
              </a:tblGrid>
              <a:tr h="241300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25%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50%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75%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90%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調布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病歴なし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12000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36000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60000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240000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調布以外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病歴なし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12000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21300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48000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84000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調布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病歴あり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3200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36000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54000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60000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調布以外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病歴あり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600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12000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24000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48000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96000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1600200"/>
            <a:ext cx="50292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9053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調布市における調査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981200" y="1584871"/>
            <a:ext cx="8229600" cy="4270020"/>
          </a:xfrm>
        </p:spPr>
        <p:txBody>
          <a:bodyPr>
            <a:normAutofit/>
          </a:bodyPr>
          <a:lstStyle/>
          <a:p>
            <a:pPr lvl="0"/>
            <a:r>
              <a:rPr lang="ja-JP" altLang="en-US" sz="2400" u="sng" dirty="0">
                <a:solidFill>
                  <a:prstClr val="black"/>
                </a:solidFill>
              </a:rPr>
              <a:t>第</a:t>
            </a:r>
            <a:r>
              <a:rPr lang="en-US" altLang="ja-JP" sz="2400" u="sng" dirty="0">
                <a:solidFill>
                  <a:prstClr val="black"/>
                </a:solidFill>
              </a:rPr>
              <a:t>1</a:t>
            </a:r>
            <a:r>
              <a:rPr lang="ja-JP" altLang="en-US" sz="2400" u="sng" dirty="0">
                <a:solidFill>
                  <a:prstClr val="black"/>
                </a:solidFill>
              </a:rPr>
              <a:t>回調査</a:t>
            </a:r>
            <a:r>
              <a:rPr lang="ja-JP" altLang="en-US" sz="2400" dirty="0">
                <a:solidFill>
                  <a:prstClr val="black"/>
                </a:solidFill>
              </a:rPr>
              <a:t>・・・</a:t>
            </a:r>
            <a:r>
              <a:rPr lang="en-US" altLang="ja-JP" sz="2400" dirty="0">
                <a:solidFill>
                  <a:prstClr val="black"/>
                </a:solidFill>
              </a:rPr>
              <a:t>2011</a:t>
            </a:r>
            <a:r>
              <a:rPr lang="ja-JP" altLang="en-US" sz="2400" dirty="0">
                <a:solidFill>
                  <a:prstClr val="black"/>
                </a:solidFill>
              </a:rPr>
              <a:t>年</a:t>
            </a:r>
            <a:endParaRPr lang="en-US" altLang="ja-JP" sz="2400" dirty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ja-JP" altLang="en-US" sz="2400" dirty="0"/>
              <a:t>→</a:t>
            </a:r>
            <a:r>
              <a:rPr lang="en-US" altLang="ja-JP" sz="2400" dirty="0"/>
              <a:t>50</a:t>
            </a:r>
            <a:r>
              <a:rPr lang="ja-JP" altLang="en-US" sz="2400" dirty="0"/>
              <a:t>－</a:t>
            </a:r>
            <a:r>
              <a:rPr lang="en-US" altLang="ja-JP" sz="2400" dirty="0"/>
              <a:t>75</a:t>
            </a:r>
            <a:r>
              <a:rPr lang="ja-JP" altLang="en-US" sz="2400" dirty="0"/>
              <a:t>歳の男女</a:t>
            </a:r>
            <a:r>
              <a:rPr lang="en-US" altLang="ja-JP" sz="2400" dirty="0"/>
              <a:t>1500</a:t>
            </a:r>
            <a:r>
              <a:rPr lang="ja-JP" altLang="en-US" sz="2400" dirty="0"/>
              <a:t>名を住民基本台帳から無作為抽出</a:t>
            </a:r>
            <a:endParaRPr lang="en-US" altLang="ja-JP" sz="2400" dirty="0">
              <a:solidFill>
                <a:prstClr val="black"/>
              </a:solidFill>
            </a:endParaRPr>
          </a:p>
          <a:p>
            <a:pPr lvl="0"/>
            <a:r>
              <a:rPr lang="ja-JP" altLang="en-US" sz="2400" u="sng" dirty="0">
                <a:solidFill>
                  <a:prstClr val="black"/>
                </a:solidFill>
              </a:rPr>
              <a:t>第</a:t>
            </a:r>
            <a:r>
              <a:rPr lang="en-US" altLang="ja-JP" sz="2400" u="sng" dirty="0">
                <a:solidFill>
                  <a:prstClr val="black"/>
                </a:solidFill>
              </a:rPr>
              <a:t>2</a:t>
            </a:r>
            <a:r>
              <a:rPr lang="ja-JP" altLang="en-US" sz="2400" u="sng" dirty="0">
                <a:solidFill>
                  <a:prstClr val="black"/>
                </a:solidFill>
              </a:rPr>
              <a:t>回調査</a:t>
            </a:r>
            <a:r>
              <a:rPr lang="ja-JP" altLang="en-US" sz="2400" dirty="0">
                <a:solidFill>
                  <a:prstClr val="black"/>
                </a:solidFill>
              </a:rPr>
              <a:t>・・・</a:t>
            </a:r>
            <a:r>
              <a:rPr lang="en-US" altLang="ja-JP" sz="2400" dirty="0">
                <a:solidFill>
                  <a:prstClr val="black"/>
                </a:solidFill>
              </a:rPr>
              <a:t>2013</a:t>
            </a:r>
            <a:r>
              <a:rPr lang="ja-JP" altLang="en-US" sz="2400" dirty="0">
                <a:solidFill>
                  <a:prstClr val="black"/>
                </a:solidFill>
              </a:rPr>
              <a:t>年</a:t>
            </a:r>
            <a:endParaRPr lang="en-US" altLang="ja-JP" sz="2400" dirty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ja-JP" altLang="en-US" sz="2400" dirty="0">
                <a:solidFill>
                  <a:prstClr val="black"/>
                </a:solidFill>
              </a:rPr>
              <a:t>→第</a:t>
            </a:r>
            <a:r>
              <a:rPr lang="en-US" altLang="ja-JP" sz="2400" dirty="0">
                <a:solidFill>
                  <a:prstClr val="black"/>
                </a:solidFill>
              </a:rPr>
              <a:t>1</a:t>
            </a:r>
            <a:r>
              <a:rPr lang="ja-JP" altLang="en-US" sz="2400" dirty="0">
                <a:solidFill>
                  <a:prstClr val="black"/>
                </a:solidFill>
              </a:rPr>
              <a:t>回調査協力者のうち、第</a:t>
            </a:r>
            <a:r>
              <a:rPr lang="en-US" altLang="ja-JP" sz="2400" dirty="0">
                <a:solidFill>
                  <a:prstClr val="black"/>
                </a:solidFill>
              </a:rPr>
              <a:t>2</a:t>
            </a:r>
            <a:r>
              <a:rPr lang="ja-JP" altLang="en-US" sz="2400" dirty="0">
                <a:solidFill>
                  <a:prstClr val="black"/>
                </a:solidFill>
              </a:rPr>
              <a:t>回調査への協力を表明した人たちを追跡調査。</a:t>
            </a:r>
            <a:endParaRPr lang="en-US" altLang="ja-JP" sz="2400" dirty="0">
              <a:solidFill>
                <a:prstClr val="black"/>
              </a:solidFill>
            </a:endParaRPr>
          </a:p>
          <a:p>
            <a:pPr lvl="0"/>
            <a:r>
              <a:rPr lang="ja-JP" altLang="en-US" sz="2400" u="sng" dirty="0">
                <a:solidFill>
                  <a:prstClr val="black"/>
                </a:solidFill>
              </a:rPr>
              <a:t>第</a:t>
            </a:r>
            <a:r>
              <a:rPr lang="ja-JP" altLang="ja-JP" sz="2400" u="sng" dirty="0">
                <a:solidFill>
                  <a:prstClr val="black"/>
                </a:solidFill>
              </a:rPr>
              <a:t>3</a:t>
            </a:r>
            <a:r>
              <a:rPr lang="ja-JP" altLang="en-US" sz="2400" u="sng" dirty="0">
                <a:solidFill>
                  <a:prstClr val="black"/>
                </a:solidFill>
              </a:rPr>
              <a:t>回調査</a:t>
            </a:r>
            <a:r>
              <a:rPr lang="ja-JP" altLang="en-US" sz="2400" dirty="0">
                <a:solidFill>
                  <a:prstClr val="black"/>
                </a:solidFill>
              </a:rPr>
              <a:t>・・・</a:t>
            </a:r>
            <a:r>
              <a:rPr lang="en-US" altLang="ja-JP" sz="2400" dirty="0">
                <a:solidFill>
                  <a:prstClr val="black"/>
                </a:solidFill>
              </a:rPr>
              <a:t>2015</a:t>
            </a:r>
            <a:r>
              <a:rPr lang="ja-JP" altLang="en-US" sz="2400" dirty="0">
                <a:solidFill>
                  <a:prstClr val="black"/>
                </a:solidFill>
              </a:rPr>
              <a:t>年</a:t>
            </a:r>
            <a:endParaRPr lang="en-US" altLang="ja-JP" sz="2400" dirty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ja-JP" altLang="en-US" sz="2400" dirty="0">
                <a:solidFill>
                  <a:prstClr val="black"/>
                </a:solidFill>
              </a:rPr>
              <a:t>→第</a:t>
            </a:r>
            <a:r>
              <a:rPr lang="ja-JP" altLang="ja-JP" sz="2400" dirty="0">
                <a:solidFill>
                  <a:prstClr val="black"/>
                </a:solidFill>
              </a:rPr>
              <a:t>2</a:t>
            </a:r>
            <a:r>
              <a:rPr lang="ja-JP" altLang="en-US" sz="2400" dirty="0">
                <a:solidFill>
                  <a:prstClr val="black"/>
                </a:solidFill>
              </a:rPr>
              <a:t>回調査協力者のうち、第</a:t>
            </a:r>
            <a:r>
              <a:rPr lang="ja-JP" altLang="ja-JP" sz="2400" dirty="0">
                <a:solidFill>
                  <a:prstClr val="black"/>
                </a:solidFill>
              </a:rPr>
              <a:t>3</a:t>
            </a:r>
            <a:r>
              <a:rPr lang="ja-JP" altLang="en-US" sz="2400" dirty="0">
                <a:solidFill>
                  <a:prstClr val="black"/>
                </a:solidFill>
              </a:rPr>
              <a:t>回調査への協力を表明した人たちを追跡調査。</a:t>
            </a:r>
            <a:endParaRPr lang="ja-JP" altLang="en-US" sz="2400" dirty="0"/>
          </a:p>
          <a:p>
            <a:pPr marL="0" indent="0">
              <a:buNone/>
            </a:pPr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54972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通院費（円）（</a:t>
            </a:r>
            <a:r>
              <a:rPr lang="en-US" altLang="ja-JP" dirty="0" smtClean="0"/>
              <a:t>50</a:t>
            </a:r>
            <a:r>
              <a:rPr lang="ja-JP" altLang="en-US" dirty="0" smtClean="0"/>
              <a:t>代女性）</a:t>
            </a:r>
            <a:endParaRPr kumimoji="1" lang="ja-JP" altLang="en-US" dirty="0"/>
          </a:p>
        </p:txBody>
      </p:sp>
      <p:graphicFrame>
        <p:nvGraphicFramePr>
          <p:cNvPr id="3" name="表 2"/>
          <p:cNvGraphicFramePr>
            <a:graphicFrameLocks noGrp="1"/>
          </p:cNvGraphicFramePr>
          <p:nvPr>
            <p:extLst/>
          </p:nvPr>
        </p:nvGraphicFramePr>
        <p:xfrm>
          <a:off x="2673350" y="5152632"/>
          <a:ext cx="6845300" cy="1168400"/>
        </p:xfrm>
        <a:graphic>
          <a:graphicData uri="http://schemas.openxmlformats.org/drawingml/2006/table">
            <a:tbl>
              <a:tblPr/>
              <a:tblGrid>
                <a:gridCol w="977900"/>
                <a:gridCol w="977900"/>
                <a:gridCol w="977900"/>
                <a:gridCol w="977900"/>
                <a:gridCol w="977900"/>
                <a:gridCol w="977900"/>
                <a:gridCol w="977900"/>
              </a:tblGrid>
              <a:tr h="241300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25%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50%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75%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90%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調布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病歴なし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3500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10000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42600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126000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240060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調布以外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病歴なし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3000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20200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51000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96000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調布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病歴あり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5600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24000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36000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72000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96000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調布以外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病歴あり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17600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30000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57000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84000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132000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1417638"/>
            <a:ext cx="50292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81234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通院費（円）（</a:t>
            </a:r>
            <a:r>
              <a:rPr lang="en-US" altLang="ja-JP" dirty="0"/>
              <a:t>6</a:t>
            </a:r>
            <a:r>
              <a:rPr lang="en-US" altLang="ja-JP" dirty="0" smtClean="0"/>
              <a:t>0</a:t>
            </a:r>
            <a:r>
              <a:rPr lang="ja-JP" altLang="en-US" dirty="0" smtClean="0"/>
              <a:t>代女性）</a:t>
            </a:r>
            <a:endParaRPr kumimoji="1" lang="ja-JP" altLang="en-US" dirty="0"/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/>
          </p:nvPr>
        </p:nvGraphicFramePr>
        <p:xfrm>
          <a:off x="2756727" y="5240656"/>
          <a:ext cx="6845300" cy="1168400"/>
        </p:xfrm>
        <a:graphic>
          <a:graphicData uri="http://schemas.openxmlformats.org/drawingml/2006/table">
            <a:tbl>
              <a:tblPr/>
              <a:tblGrid>
                <a:gridCol w="977900"/>
                <a:gridCol w="977900"/>
                <a:gridCol w="977900"/>
                <a:gridCol w="977900"/>
                <a:gridCol w="977900"/>
                <a:gridCol w="977900"/>
                <a:gridCol w="977900"/>
              </a:tblGrid>
              <a:tr h="241300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25%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50%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75%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90%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調布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病歴なし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16000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18000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40000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60000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288000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調布以外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病歴なし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9600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24000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52000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108000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調布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病歴あり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36000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36000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48000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106800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153600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調布以外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病歴あり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12000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28800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45600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76400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120000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1600200"/>
            <a:ext cx="50292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47282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通院費（円）（</a:t>
            </a:r>
            <a:r>
              <a:rPr lang="en-US" altLang="ja-JP" dirty="0"/>
              <a:t>7</a:t>
            </a:r>
            <a:r>
              <a:rPr lang="en-US" altLang="ja-JP" dirty="0" smtClean="0"/>
              <a:t>0</a:t>
            </a:r>
            <a:r>
              <a:rPr lang="ja-JP" altLang="en-US" dirty="0" smtClean="0"/>
              <a:t>代女性）</a:t>
            </a:r>
            <a:endParaRPr kumimoji="1" lang="ja-JP" altLang="en-US" dirty="0"/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/>
          </p:nvPr>
        </p:nvGraphicFramePr>
        <p:xfrm>
          <a:off x="2706434" y="5127482"/>
          <a:ext cx="6845300" cy="1168400"/>
        </p:xfrm>
        <a:graphic>
          <a:graphicData uri="http://schemas.openxmlformats.org/drawingml/2006/table">
            <a:tbl>
              <a:tblPr/>
              <a:tblGrid>
                <a:gridCol w="977900"/>
                <a:gridCol w="977900"/>
                <a:gridCol w="977900"/>
                <a:gridCol w="977900"/>
                <a:gridCol w="977900"/>
                <a:gridCol w="977900"/>
                <a:gridCol w="977900"/>
              </a:tblGrid>
              <a:tr h="241300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25%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50%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75%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90%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調布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病歴なし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8400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36000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60000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調布以外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病歴なし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8400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24000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39600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84000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調布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病歴あり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21000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112200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192000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調布以外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病歴あり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1320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10320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24000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36000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72000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1417638"/>
            <a:ext cx="50292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26320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歯科</a:t>
            </a:r>
            <a:r>
              <a:rPr lang="ja-JP" altLang="en-US" dirty="0"/>
              <a:t>診療費（円）（</a:t>
            </a:r>
            <a:r>
              <a:rPr lang="en-US" altLang="ja-JP" dirty="0" smtClean="0"/>
              <a:t>50</a:t>
            </a:r>
            <a:r>
              <a:rPr lang="ja-JP" altLang="en-US" dirty="0" smtClean="0"/>
              <a:t>代男性）</a:t>
            </a:r>
            <a:endParaRPr kumimoji="1" lang="ja-JP" altLang="en-US" dirty="0"/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/>
          </p:nvPr>
        </p:nvGraphicFramePr>
        <p:xfrm>
          <a:off x="2673350" y="5278380"/>
          <a:ext cx="6845300" cy="1168400"/>
        </p:xfrm>
        <a:graphic>
          <a:graphicData uri="http://schemas.openxmlformats.org/drawingml/2006/table">
            <a:tbl>
              <a:tblPr/>
              <a:tblGrid>
                <a:gridCol w="977900"/>
                <a:gridCol w="977900"/>
                <a:gridCol w="977900"/>
                <a:gridCol w="977900"/>
                <a:gridCol w="977900"/>
                <a:gridCol w="977900"/>
                <a:gridCol w="977900"/>
              </a:tblGrid>
              <a:tr h="241300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25%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50%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75%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90%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調布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病歴なし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18000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35000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調布以外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病歴なし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3000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8000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30000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60000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調布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病歴あり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13000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13000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14000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15000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15000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調布以外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病歴あり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3000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9000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18000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35000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1417638"/>
            <a:ext cx="50292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55080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歯科</a:t>
            </a:r>
            <a:r>
              <a:rPr lang="ja-JP" altLang="en-US" dirty="0"/>
              <a:t>診療費（円）（</a:t>
            </a:r>
            <a:r>
              <a:rPr lang="en-US" altLang="ja-JP" dirty="0" smtClean="0"/>
              <a:t>60</a:t>
            </a:r>
            <a:r>
              <a:rPr lang="ja-JP" altLang="en-US" dirty="0" smtClean="0"/>
              <a:t>代男性）</a:t>
            </a:r>
            <a:endParaRPr kumimoji="1" lang="ja-JP" altLang="en-US" dirty="0"/>
          </a:p>
        </p:txBody>
      </p:sp>
      <p:graphicFrame>
        <p:nvGraphicFramePr>
          <p:cNvPr id="3" name="表 2"/>
          <p:cNvGraphicFramePr>
            <a:graphicFrameLocks noGrp="1"/>
          </p:cNvGraphicFramePr>
          <p:nvPr>
            <p:extLst/>
          </p:nvPr>
        </p:nvGraphicFramePr>
        <p:xfrm>
          <a:off x="2673350" y="5265804"/>
          <a:ext cx="6845300" cy="1168400"/>
        </p:xfrm>
        <a:graphic>
          <a:graphicData uri="http://schemas.openxmlformats.org/drawingml/2006/table">
            <a:tbl>
              <a:tblPr/>
              <a:tblGrid>
                <a:gridCol w="977900"/>
                <a:gridCol w="977900"/>
                <a:gridCol w="977900"/>
                <a:gridCol w="977900"/>
                <a:gridCol w="977900"/>
                <a:gridCol w="977900"/>
                <a:gridCol w="977900"/>
              </a:tblGrid>
              <a:tr h="241300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25%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50%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75%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90%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調布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病歴なし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5000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6000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10000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30000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100000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調布以外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病歴なし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4000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10000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20000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45000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調布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病歴あり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3000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18000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50000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400000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調布以外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病歴あり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3000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10000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20000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30000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1600200"/>
            <a:ext cx="50292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32771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歯科</a:t>
            </a:r>
            <a:r>
              <a:rPr lang="ja-JP" altLang="en-US" dirty="0"/>
              <a:t>診療費（円）（</a:t>
            </a:r>
            <a:r>
              <a:rPr lang="en-US" altLang="ja-JP" dirty="0"/>
              <a:t>7</a:t>
            </a:r>
            <a:r>
              <a:rPr lang="en-US" altLang="ja-JP" dirty="0" smtClean="0"/>
              <a:t>0</a:t>
            </a:r>
            <a:r>
              <a:rPr lang="ja-JP" altLang="en-US" dirty="0" smtClean="0"/>
              <a:t>代男性）</a:t>
            </a:r>
            <a:endParaRPr kumimoji="1" lang="ja-JP" altLang="en-US" dirty="0"/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/>
          </p:nvPr>
        </p:nvGraphicFramePr>
        <p:xfrm>
          <a:off x="2673350" y="5303529"/>
          <a:ext cx="6845300" cy="1168400"/>
        </p:xfrm>
        <a:graphic>
          <a:graphicData uri="http://schemas.openxmlformats.org/drawingml/2006/table">
            <a:tbl>
              <a:tblPr/>
              <a:tblGrid>
                <a:gridCol w="977900"/>
                <a:gridCol w="977900"/>
                <a:gridCol w="977900"/>
                <a:gridCol w="977900"/>
                <a:gridCol w="977900"/>
                <a:gridCol w="977900"/>
                <a:gridCol w="977900"/>
              </a:tblGrid>
              <a:tr h="241300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25%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50%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75%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90%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調布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病歴なし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10000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12000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50000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調布以外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病歴なし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4000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10000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15000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調布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病歴あり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3000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10000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10000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100000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調布以外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病歴あり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3000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7500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15000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1417638"/>
            <a:ext cx="50292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09527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歯科</a:t>
            </a:r>
            <a:r>
              <a:rPr lang="ja-JP" altLang="en-US" dirty="0"/>
              <a:t>診療費（円）（</a:t>
            </a:r>
            <a:r>
              <a:rPr lang="en-US" altLang="ja-JP" dirty="0" smtClean="0"/>
              <a:t>50</a:t>
            </a:r>
            <a:r>
              <a:rPr lang="ja-JP" altLang="en-US" dirty="0" smtClean="0"/>
              <a:t>代女性）</a:t>
            </a:r>
            <a:endParaRPr kumimoji="1" lang="ja-JP" altLang="en-US" dirty="0"/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/>
          </p:nvPr>
        </p:nvGraphicFramePr>
        <p:xfrm>
          <a:off x="2673350" y="5190356"/>
          <a:ext cx="6845300" cy="1168400"/>
        </p:xfrm>
        <a:graphic>
          <a:graphicData uri="http://schemas.openxmlformats.org/drawingml/2006/table">
            <a:tbl>
              <a:tblPr/>
              <a:tblGrid>
                <a:gridCol w="977900"/>
                <a:gridCol w="977900"/>
                <a:gridCol w="977900"/>
                <a:gridCol w="977900"/>
                <a:gridCol w="977900"/>
                <a:gridCol w="977900"/>
                <a:gridCol w="977900"/>
              </a:tblGrid>
              <a:tr h="241300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25%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50%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75%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90%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調布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病歴なし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3000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5000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12000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30000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150000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調布以外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病歴なし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3000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7500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20000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30000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調布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病歴あり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3000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7000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30000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150000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160000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調布以外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病歴あり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5000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10000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20000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25000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1458559"/>
            <a:ext cx="50292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74892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歯科</a:t>
            </a:r>
            <a:r>
              <a:rPr lang="ja-JP" altLang="en-US" dirty="0"/>
              <a:t>診療費（円）（</a:t>
            </a:r>
            <a:r>
              <a:rPr lang="en-US" altLang="ja-JP" dirty="0"/>
              <a:t>6</a:t>
            </a:r>
            <a:r>
              <a:rPr lang="en-US" altLang="ja-JP" dirty="0" smtClean="0"/>
              <a:t>0</a:t>
            </a:r>
            <a:r>
              <a:rPr lang="ja-JP" altLang="en-US" dirty="0" smtClean="0"/>
              <a:t>代女性）</a:t>
            </a:r>
            <a:endParaRPr kumimoji="1" lang="ja-JP" altLang="en-US" dirty="0"/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/>
          </p:nvPr>
        </p:nvGraphicFramePr>
        <p:xfrm>
          <a:off x="2673350" y="5152631"/>
          <a:ext cx="6845300" cy="1168400"/>
        </p:xfrm>
        <a:graphic>
          <a:graphicData uri="http://schemas.openxmlformats.org/drawingml/2006/table">
            <a:tbl>
              <a:tblPr/>
              <a:tblGrid>
                <a:gridCol w="977900"/>
                <a:gridCol w="977900"/>
                <a:gridCol w="977900"/>
                <a:gridCol w="977900"/>
                <a:gridCol w="977900"/>
                <a:gridCol w="977900"/>
                <a:gridCol w="977900"/>
              </a:tblGrid>
              <a:tr h="241300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25%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50%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75%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90%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調布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病歴なし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5000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10000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20000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100000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調布以外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病歴なし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4000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10000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20000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50000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調布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病歴あり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3000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3000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7000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12000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12000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調布以外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病歴あり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5000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10000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16000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30000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1417638"/>
            <a:ext cx="50292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7455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歯科</a:t>
            </a:r>
            <a:r>
              <a:rPr lang="ja-JP" altLang="en-US" dirty="0"/>
              <a:t>診療費（円）（</a:t>
            </a:r>
            <a:r>
              <a:rPr lang="en-US" altLang="ja-JP" dirty="0"/>
              <a:t>7</a:t>
            </a:r>
            <a:r>
              <a:rPr lang="en-US" altLang="ja-JP" dirty="0" smtClean="0"/>
              <a:t>0</a:t>
            </a:r>
            <a:r>
              <a:rPr lang="ja-JP" altLang="en-US" dirty="0" smtClean="0"/>
              <a:t>代女性）</a:t>
            </a:r>
            <a:endParaRPr kumimoji="1" lang="ja-JP" altLang="en-US" dirty="0"/>
          </a:p>
        </p:txBody>
      </p:sp>
      <p:graphicFrame>
        <p:nvGraphicFramePr>
          <p:cNvPr id="3" name="表 2"/>
          <p:cNvGraphicFramePr>
            <a:graphicFrameLocks noGrp="1"/>
          </p:cNvGraphicFramePr>
          <p:nvPr>
            <p:extLst/>
          </p:nvPr>
        </p:nvGraphicFramePr>
        <p:xfrm>
          <a:off x="2824231" y="5202931"/>
          <a:ext cx="6845300" cy="1168400"/>
        </p:xfrm>
        <a:graphic>
          <a:graphicData uri="http://schemas.openxmlformats.org/drawingml/2006/table">
            <a:tbl>
              <a:tblPr/>
              <a:tblGrid>
                <a:gridCol w="977900"/>
                <a:gridCol w="977900"/>
                <a:gridCol w="977900"/>
                <a:gridCol w="977900"/>
                <a:gridCol w="977900"/>
                <a:gridCol w="977900"/>
                <a:gridCol w="977900"/>
              </a:tblGrid>
              <a:tr h="241300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25%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50%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75%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90%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調布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病歴なし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11000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22000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24000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調布以外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病歴なし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4000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10500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50000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調布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病歴あり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10000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10000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200000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調布以外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病歴あり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3000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8000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23000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1417638"/>
            <a:ext cx="50292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93450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高齢者の家族構成に関する分析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9"/>
            </a:pPr>
            <a:r>
              <a:rPr lang="ja-JP" altLang="en-US" dirty="0" smtClean="0"/>
              <a:t>　配偶者の有無と子供の数</a:t>
            </a:r>
            <a:endParaRPr lang="en-US" altLang="ja-JP" dirty="0" smtClean="0"/>
          </a:p>
          <a:p>
            <a:pPr marL="514350" indent="-514350">
              <a:buFont typeface="+mj-lt"/>
              <a:buAutoNum type="arabicPeriod" startAt="9"/>
            </a:pPr>
            <a:r>
              <a:rPr kumimoji="1" lang="ja-JP" altLang="en-US" dirty="0" smtClean="0"/>
              <a:t>　７０代の人の子どもとの連絡頻度</a:t>
            </a:r>
            <a:endParaRPr kumimoji="1" lang="en-US" altLang="ja-JP" dirty="0" smtClean="0"/>
          </a:p>
          <a:p>
            <a:pPr marL="514350" indent="-514350">
              <a:buFont typeface="+mj-lt"/>
              <a:buAutoNum type="arabicPeriod" startAt="9"/>
            </a:pPr>
            <a:r>
              <a:rPr kumimoji="1" lang="ja-JP" altLang="en-US" dirty="0" smtClean="0"/>
              <a:t>　</a:t>
            </a:r>
            <a:r>
              <a:rPr kumimoji="1" lang="en-US" altLang="ja-JP" dirty="0" smtClean="0"/>
              <a:t>ADL</a:t>
            </a:r>
            <a:r>
              <a:rPr kumimoji="1" lang="ja-JP" altLang="en-US" dirty="0" smtClean="0"/>
              <a:t>に問題がある人で</a:t>
            </a:r>
            <a:r>
              <a:rPr lang="ja-JP" altLang="en-US" dirty="0" smtClean="0"/>
              <a:t>７０</a:t>
            </a:r>
            <a:r>
              <a:rPr lang="ja-JP" altLang="en-US" dirty="0"/>
              <a:t>代</a:t>
            </a:r>
            <a:r>
              <a:rPr lang="ja-JP" altLang="en-US" dirty="0" smtClean="0"/>
              <a:t>の人の子ども</a:t>
            </a:r>
            <a:r>
              <a:rPr lang="ja-JP" altLang="en-US" dirty="0"/>
              <a:t>との連絡</a:t>
            </a:r>
            <a:r>
              <a:rPr lang="ja-JP" altLang="en-US" dirty="0" smtClean="0"/>
              <a:t>頻度</a:t>
            </a:r>
            <a:endParaRPr lang="en-US" altLang="ja-JP" dirty="0" smtClean="0"/>
          </a:p>
          <a:p>
            <a:pPr marL="514350" indent="-514350">
              <a:buFont typeface="+mj-lt"/>
              <a:buAutoNum type="arabicPeriod" startAt="9"/>
            </a:pPr>
            <a:r>
              <a:rPr lang="ja-JP" altLang="en-US" dirty="0" smtClean="0"/>
              <a:t>　７０代の人の子供との仕送りの授受</a:t>
            </a:r>
            <a:endParaRPr lang="en-US" altLang="ja-JP" dirty="0" smtClean="0"/>
          </a:p>
          <a:p>
            <a:pPr marL="514350" indent="-514350">
              <a:buFont typeface="+mj-lt"/>
              <a:buAutoNum type="arabicPeriod" startAt="9"/>
            </a:pPr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4E58B-9419-9348-89F8-5E2D9470142A}" type="slidenum">
              <a:rPr kumimoji="1" lang="ja-JP" altLang="en-US" smtClean="0"/>
              <a:t>59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3696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664" y="1"/>
            <a:ext cx="8866832" cy="6906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896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en-US" altLang="ja-JP" dirty="0" smtClean="0"/>
              <a:t>9. </a:t>
            </a:r>
            <a:r>
              <a:rPr kumimoji="1" lang="ja-JP" altLang="en-US" dirty="0" smtClean="0"/>
              <a:t>未婚者の割合と子供の分布</a:t>
            </a:r>
            <a:endParaRPr kumimoji="1" lang="ja-JP" altLang="en-US" dirty="0"/>
          </a:p>
        </p:txBody>
      </p:sp>
      <p:graphicFrame>
        <p:nvGraphicFramePr>
          <p:cNvPr id="7" name="グラフ 6"/>
          <p:cNvGraphicFramePr>
            <a:graphicFrameLocks/>
          </p:cNvGraphicFramePr>
          <p:nvPr>
            <p:extLst/>
          </p:nvPr>
        </p:nvGraphicFramePr>
        <p:xfrm>
          <a:off x="6781800" y="1690688"/>
          <a:ext cx="4572000" cy="2424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コンテンツ プレースホルダー 10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874520"/>
          <a:ext cx="5001768" cy="4684779"/>
        </p:xfrm>
        <a:graphic>
          <a:graphicData uri="http://schemas.openxmlformats.org/drawingml/2006/table">
            <a:tbl>
              <a:tblPr/>
              <a:tblGrid>
                <a:gridCol w="1667256"/>
                <a:gridCol w="1667256"/>
                <a:gridCol w="1667256"/>
              </a:tblGrid>
              <a:tr h="425889">
                <a:tc>
                  <a:txBody>
                    <a:bodyPr/>
                    <a:lstStyle/>
                    <a:p>
                      <a:pPr algn="l" fontAlgn="b"/>
                      <a:endParaRPr lang="ja-JP" altLang="en-US" sz="1800" b="1" i="0" u="none" strike="noStrike">
                        <a:solidFill>
                          <a:srgbClr val="000000"/>
                        </a:solidFill>
                        <a:effectLst/>
                        <a:latin typeface="MS PGothic" charset="-128"/>
                        <a:ea typeface="MS PGothic" charset="-128"/>
                        <a:cs typeface="MS PGothic" charset="-128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ja-JP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MS PGothic" charset="-128"/>
                          <a:ea typeface="MS PGothic" charset="-128"/>
                          <a:cs typeface="MS PGothic" charset="-128"/>
                        </a:rPr>
                        <a:t>調布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425889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MS PGothic" charset="-128"/>
                          <a:ea typeface="MS PGothic" charset="-128"/>
                          <a:cs typeface="MS PGothic" charset="-128"/>
                        </a:rPr>
                        <a:t>　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MS PGothic" charset="-128"/>
                          <a:ea typeface="MS PGothic" charset="-128"/>
                          <a:cs typeface="MS PGothic" charset="-128"/>
                        </a:rPr>
                        <a:t>男性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MS PGothic" charset="-128"/>
                          <a:ea typeface="MS PGothic" charset="-128"/>
                          <a:cs typeface="MS PGothic" charset="-128"/>
                        </a:rPr>
                        <a:t>女性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5889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ja-JP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MS PGothic" charset="-128"/>
                          <a:ea typeface="MS PGothic" charset="-128"/>
                          <a:cs typeface="MS PGothic" charset="-128"/>
                        </a:rPr>
                        <a:t>50</a:t>
                      </a:r>
                      <a:r>
                        <a:rPr lang="ja-JP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MS PGothic" charset="-128"/>
                          <a:ea typeface="MS PGothic" charset="-128"/>
                          <a:cs typeface="MS PGothic" charset="-128"/>
                        </a:rPr>
                        <a:t>代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800" b="1" i="0" u="none" strike="noStrike">
                          <a:solidFill>
                            <a:srgbClr val="000000"/>
                          </a:solidFill>
                          <a:effectLst/>
                          <a:latin typeface="MS PGothic" charset="-128"/>
                          <a:ea typeface="MS PGothic" charset="-128"/>
                          <a:cs typeface="MS PGothic" charset="-128"/>
                        </a:rPr>
                        <a:t>8.0%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800" b="1" i="0" u="none" strike="noStrike">
                          <a:solidFill>
                            <a:srgbClr val="000000"/>
                          </a:solidFill>
                          <a:effectLst/>
                          <a:latin typeface="MS PGothic" charset="-128"/>
                          <a:ea typeface="MS PGothic" charset="-128"/>
                          <a:cs typeface="MS PGothic" charset="-128"/>
                        </a:rPr>
                        <a:t>16.3%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25889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ja-JP" sz="1800" b="1" i="0" u="none" strike="noStrike">
                          <a:solidFill>
                            <a:srgbClr val="000000"/>
                          </a:solidFill>
                          <a:effectLst/>
                          <a:latin typeface="MS PGothic" charset="-128"/>
                          <a:ea typeface="MS PGothic" charset="-128"/>
                          <a:cs typeface="MS PGothic" charset="-128"/>
                        </a:rPr>
                        <a:t>60</a:t>
                      </a:r>
                      <a:r>
                        <a:rPr lang="ja-JP" alt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MS PGothic" charset="-128"/>
                          <a:ea typeface="MS PGothic" charset="-128"/>
                          <a:cs typeface="MS PGothic" charset="-128"/>
                        </a:rPr>
                        <a:t>代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800" b="1" i="0" u="none" strike="noStrike">
                          <a:solidFill>
                            <a:srgbClr val="000000"/>
                          </a:solidFill>
                          <a:effectLst/>
                          <a:latin typeface="MS PGothic" charset="-128"/>
                          <a:ea typeface="MS PGothic" charset="-128"/>
                          <a:cs typeface="MS PGothic" charset="-128"/>
                        </a:rPr>
                        <a:t>6.5%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800" b="1" i="0" u="none" strike="noStrike">
                          <a:solidFill>
                            <a:srgbClr val="000000"/>
                          </a:solidFill>
                          <a:effectLst/>
                          <a:latin typeface="MS PGothic" charset="-128"/>
                          <a:ea typeface="MS PGothic" charset="-128"/>
                          <a:cs typeface="MS PGothic" charset="-128"/>
                        </a:rPr>
                        <a:t>5.9%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5889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ja-JP" sz="1800" b="1" i="0" u="none" strike="noStrike">
                          <a:solidFill>
                            <a:srgbClr val="000000"/>
                          </a:solidFill>
                          <a:effectLst/>
                          <a:latin typeface="MS PGothic" charset="-128"/>
                          <a:ea typeface="MS PGothic" charset="-128"/>
                          <a:cs typeface="MS PGothic" charset="-128"/>
                        </a:rPr>
                        <a:t>70</a:t>
                      </a:r>
                      <a:r>
                        <a:rPr lang="ja-JP" alt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MS PGothic" charset="-128"/>
                          <a:ea typeface="MS PGothic" charset="-128"/>
                          <a:cs typeface="MS PGothic" charset="-128"/>
                        </a:rPr>
                        <a:t>代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800" b="1" i="0" u="none" strike="noStrike">
                          <a:solidFill>
                            <a:srgbClr val="000000"/>
                          </a:solidFill>
                          <a:effectLst/>
                          <a:latin typeface="MS PGothic" charset="-128"/>
                          <a:ea typeface="MS PGothic" charset="-128"/>
                          <a:cs typeface="MS PGothic" charset="-128"/>
                        </a:rPr>
                        <a:t>3.5%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800" b="1" i="0" u="none" strike="noStrike">
                          <a:solidFill>
                            <a:srgbClr val="000000"/>
                          </a:solidFill>
                          <a:effectLst/>
                          <a:latin typeface="MS PGothic" charset="-128"/>
                          <a:ea typeface="MS PGothic" charset="-128"/>
                          <a:cs typeface="MS PGothic" charset="-128"/>
                        </a:rPr>
                        <a:t>7.6%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5889">
                <a:tc>
                  <a:txBody>
                    <a:bodyPr/>
                    <a:lstStyle/>
                    <a:p>
                      <a:pPr algn="l" fontAlgn="b"/>
                      <a:endParaRPr lang="ja-JP" altLang="en-US" sz="1800" b="1" i="0" u="none" strike="noStrike">
                        <a:solidFill>
                          <a:srgbClr val="000000"/>
                        </a:solidFill>
                        <a:effectLst/>
                        <a:latin typeface="MS PGothic" charset="-128"/>
                        <a:ea typeface="MS PGothic" charset="-128"/>
                        <a:cs typeface="MS PGothic" charset="-128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800" b="1" i="0" u="none" strike="noStrike">
                        <a:solidFill>
                          <a:srgbClr val="000000"/>
                        </a:solidFill>
                        <a:effectLst/>
                        <a:latin typeface="MS PGothic" charset="-128"/>
                        <a:ea typeface="MS PGothic" charset="-128"/>
                        <a:cs typeface="MS PGothic" charset="-128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800" b="1" i="0" u="none" strike="noStrike">
                        <a:solidFill>
                          <a:srgbClr val="000000"/>
                        </a:solidFill>
                        <a:effectLst/>
                        <a:latin typeface="MS PGothic" charset="-128"/>
                        <a:ea typeface="MS PGothic" charset="-128"/>
                        <a:cs typeface="MS PGothic" charset="-128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25889">
                <a:tc>
                  <a:txBody>
                    <a:bodyPr/>
                    <a:lstStyle/>
                    <a:p>
                      <a:pPr algn="l" fontAlgn="b"/>
                      <a:endParaRPr lang="ja-JP" altLang="en-US" sz="1800" b="1" i="0" u="none" strike="noStrike">
                        <a:solidFill>
                          <a:srgbClr val="000000"/>
                        </a:solidFill>
                        <a:effectLst/>
                        <a:latin typeface="MS PGothic" charset="-128"/>
                        <a:ea typeface="MS PGothic" charset="-128"/>
                        <a:cs typeface="MS PGothic" charset="-128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ja-JP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MS PGothic" charset="-128"/>
                          <a:ea typeface="MS PGothic" charset="-128"/>
                          <a:cs typeface="MS PGothic" charset="-128"/>
                        </a:rPr>
                        <a:t>調布以外</a:t>
                      </a:r>
                      <a:r>
                        <a:rPr lang="ja-JP" alt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PGothic" charset="-128"/>
                          <a:ea typeface="MS PGothic" charset="-128"/>
                          <a:cs typeface="MS PGothic" charset="-128"/>
                        </a:rPr>
                        <a:t>都市</a:t>
                      </a:r>
                      <a:endParaRPr lang="en-US" altLang="ja-JP" sz="1800" b="1" i="0" u="none" strike="noStrike" dirty="0">
                        <a:solidFill>
                          <a:srgbClr val="000000"/>
                        </a:solidFill>
                        <a:effectLst/>
                        <a:latin typeface="MS PGothic" charset="-128"/>
                        <a:ea typeface="MS PGothic" charset="-128"/>
                        <a:cs typeface="MS PGothic" charset="-128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425889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MS PGothic" charset="-128"/>
                          <a:ea typeface="MS PGothic" charset="-128"/>
                          <a:cs typeface="MS PGothic" charset="-128"/>
                        </a:rPr>
                        <a:t>　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MS PGothic" charset="-128"/>
                          <a:ea typeface="MS PGothic" charset="-128"/>
                          <a:cs typeface="MS PGothic" charset="-128"/>
                        </a:rPr>
                        <a:t>男性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MS PGothic" charset="-128"/>
                          <a:ea typeface="MS PGothic" charset="-128"/>
                          <a:cs typeface="MS PGothic" charset="-128"/>
                        </a:rPr>
                        <a:t>女性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5889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ja-JP" sz="1800" b="1" i="0" u="none" strike="noStrike">
                          <a:solidFill>
                            <a:srgbClr val="000000"/>
                          </a:solidFill>
                          <a:effectLst/>
                          <a:latin typeface="MS PGothic" charset="-128"/>
                          <a:ea typeface="MS PGothic" charset="-128"/>
                          <a:cs typeface="MS PGothic" charset="-128"/>
                        </a:rPr>
                        <a:t>50</a:t>
                      </a:r>
                      <a:r>
                        <a:rPr lang="ja-JP" alt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MS PGothic" charset="-128"/>
                          <a:ea typeface="MS PGothic" charset="-128"/>
                          <a:cs typeface="MS PGothic" charset="-128"/>
                        </a:rPr>
                        <a:t>代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12.5%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8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7.6%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25889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ja-JP" sz="1800" b="1" i="0" u="none" strike="noStrike">
                          <a:solidFill>
                            <a:srgbClr val="000000"/>
                          </a:solidFill>
                          <a:effectLst/>
                          <a:latin typeface="MS PGothic" charset="-128"/>
                          <a:ea typeface="MS PGothic" charset="-128"/>
                          <a:cs typeface="MS PGothic" charset="-128"/>
                        </a:rPr>
                        <a:t>60</a:t>
                      </a:r>
                      <a:r>
                        <a:rPr lang="ja-JP" alt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MS PGothic" charset="-128"/>
                          <a:ea typeface="MS PGothic" charset="-128"/>
                          <a:cs typeface="MS PGothic" charset="-128"/>
                        </a:rPr>
                        <a:t>代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5.3%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3.5%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5889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ja-JP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MS PGothic" charset="-128"/>
                          <a:ea typeface="MS PGothic" charset="-128"/>
                          <a:cs typeface="MS PGothic" charset="-128"/>
                        </a:rPr>
                        <a:t>70</a:t>
                      </a:r>
                      <a:r>
                        <a:rPr lang="ja-JP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MS PGothic" charset="-128"/>
                          <a:ea typeface="MS PGothic" charset="-128"/>
                          <a:cs typeface="MS PGothic" charset="-128"/>
                        </a:rPr>
                        <a:t>代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8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1.7%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2.7%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2" name="グラフ 11"/>
          <p:cNvGraphicFramePr>
            <a:graphicFrameLocks/>
          </p:cNvGraphicFramePr>
          <p:nvPr>
            <p:extLst/>
          </p:nvPr>
        </p:nvGraphicFramePr>
        <p:xfrm>
          <a:off x="6781800" y="4114800"/>
          <a:ext cx="4572000" cy="2418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124004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en-US" altLang="ja-JP" dirty="0" smtClean="0"/>
              <a:t>9. </a:t>
            </a:r>
            <a:r>
              <a:rPr kumimoji="1" lang="ja-JP" altLang="en-US" dirty="0" smtClean="0"/>
              <a:t>既婚者</a:t>
            </a:r>
            <a:r>
              <a:rPr kumimoji="1" lang="en-US" altLang="ja-JP" dirty="0" smtClean="0"/>
              <a:t>(</a:t>
            </a:r>
            <a:r>
              <a:rPr kumimoji="1" lang="ja-JP" altLang="en-US" dirty="0" smtClean="0"/>
              <a:t>配偶者離別</a:t>
            </a:r>
            <a:r>
              <a:rPr kumimoji="1" lang="en-US" altLang="ja-JP" dirty="0" smtClean="0"/>
              <a:t>)</a:t>
            </a:r>
            <a:r>
              <a:rPr kumimoji="1" lang="ja-JP" altLang="en-US" dirty="0" smtClean="0"/>
              <a:t>の割合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en-US" dirty="0" smtClean="0"/>
              <a:t>と子供の分布</a:t>
            </a:r>
            <a:endParaRPr kumimoji="1" lang="ja-JP" altLang="en-US" dirty="0"/>
          </a:p>
        </p:txBody>
      </p:sp>
      <p:graphicFrame>
        <p:nvGraphicFramePr>
          <p:cNvPr id="7" name="グラフ 6"/>
          <p:cNvGraphicFramePr>
            <a:graphicFrameLocks/>
          </p:cNvGraphicFramePr>
          <p:nvPr>
            <p:extLst/>
          </p:nvPr>
        </p:nvGraphicFramePr>
        <p:xfrm>
          <a:off x="6781800" y="1690688"/>
          <a:ext cx="4572000" cy="2424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コンテンツ プレースホルダー 10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874520"/>
          <a:ext cx="5001768" cy="4684779"/>
        </p:xfrm>
        <a:graphic>
          <a:graphicData uri="http://schemas.openxmlformats.org/drawingml/2006/table">
            <a:tbl>
              <a:tblPr/>
              <a:tblGrid>
                <a:gridCol w="1667256"/>
                <a:gridCol w="1667256"/>
                <a:gridCol w="1667256"/>
              </a:tblGrid>
              <a:tr h="425889">
                <a:tc>
                  <a:txBody>
                    <a:bodyPr/>
                    <a:lstStyle/>
                    <a:p>
                      <a:pPr algn="l" fontAlgn="b"/>
                      <a:endParaRPr lang="ja-JP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MS PGothic" charset="-128"/>
                        <a:ea typeface="MS PGothic" charset="-128"/>
                        <a:cs typeface="MS PGothic" charset="-128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ja-JP" alt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MS PGothic" charset="-128"/>
                          <a:ea typeface="MS PGothic" charset="-128"/>
                          <a:cs typeface="MS PGothic" charset="-128"/>
                        </a:rPr>
                        <a:t>調布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425889"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MS PGothic" charset="-128"/>
                          <a:ea typeface="MS PGothic" charset="-128"/>
                          <a:cs typeface="MS PGothic" charset="-128"/>
                        </a:rPr>
                        <a:t>　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MS PGothic" charset="-128"/>
                          <a:ea typeface="MS PGothic" charset="-128"/>
                          <a:cs typeface="MS PGothic" charset="-128"/>
                        </a:rPr>
                        <a:t>男性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MS PGothic" charset="-128"/>
                          <a:ea typeface="MS PGothic" charset="-128"/>
                          <a:cs typeface="MS PGothic" charset="-128"/>
                        </a:rPr>
                        <a:t>女性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5889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ja-JP" sz="1800" b="1" i="0" u="none" strike="noStrike">
                          <a:solidFill>
                            <a:srgbClr val="000000"/>
                          </a:solidFill>
                          <a:effectLst/>
                          <a:latin typeface="MS PGothic" charset="-128"/>
                          <a:ea typeface="MS PGothic" charset="-128"/>
                          <a:cs typeface="MS PGothic" charset="-128"/>
                        </a:rPr>
                        <a:t>50</a:t>
                      </a:r>
                      <a:r>
                        <a:rPr lang="ja-JP" alt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MS PGothic" charset="-128"/>
                          <a:ea typeface="MS PGothic" charset="-128"/>
                          <a:cs typeface="MS PGothic" charset="-128"/>
                        </a:rPr>
                        <a:t>代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800" b="1" i="0" u="none" strike="noStrike">
                          <a:solidFill>
                            <a:srgbClr val="000000"/>
                          </a:solidFill>
                          <a:effectLst/>
                          <a:latin typeface="MS PGothic" charset="-128"/>
                          <a:ea typeface="MS PGothic" charset="-128"/>
                          <a:cs typeface="MS PGothic" charset="-128"/>
                        </a:rPr>
                        <a:t>16.0%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800" b="1" i="0" u="none" strike="noStrike">
                          <a:solidFill>
                            <a:srgbClr val="000000"/>
                          </a:solidFill>
                          <a:effectLst/>
                          <a:latin typeface="MS PGothic" charset="-128"/>
                          <a:ea typeface="MS PGothic" charset="-128"/>
                          <a:cs typeface="MS PGothic" charset="-128"/>
                        </a:rPr>
                        <a:t>10.2%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25889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ja-JP" sz="1800" b="1" i="0" u="none" strike="noStrike">
                          <a:solidFill>
                            <a:srgbClr val="000000"/>
                          </a:solidFill>
                          <a:effectLst/>
                          <a:latin typeface="MS PGothic" charset="-128"/>
                          <a:ea typeface="MS PGothic" charset="-128"/>
                          <a:cs typeface="MS PGothic" charset="-128"/>
                        </a:rPr>
                        <a:t>60</a:t>
                      </a:r>
                      <a:r>
                        <a:rPr lang="ja-JP" alt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MS PGothic" charset="-128"/>
                          <a:ea typeface="MS PGothic" charset="-128"/>
                          <a:cs typeface="MS PGothic" charset="-128"/>
                        </a:rPr>
                        <a:t>代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800" b="1" i="0" u="none" strike="noStrike">
                          <a:solidFill>
                            <a:srgbClr val="000000"/>
                          </a:solidFill>
                          <a:effectLst/>
                          <a:latin typeface="MS PGothic" charset="-128"/>
                          <a:ea typeface="MS PGothic" charset="-128"/>
                          <a:cs typeface="MS PGothic" charset="-128"/>
                        </a:rPr>
                        <a:t>6.5%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800" b="1" i="0" u="none" strike="noStrike">
                          <a:solidFill>
                            <a:srgbClr val="000000"/>
                          </a:solidFill>
                          <a:effectLst/>
                          <a:latin typeface="MS PGothic" charset="-128"/>
                          <a:ea typeface="MS PGothic" charset="-128"/>
                          <a:cs typeface="MS PGothic" charset="-128"/>
                        </a:rPr>
                        <a:t>14.7%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5889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ja-JP" sz="1800" b="1" i="0" u="none" strike="noStrike">
                          <a:solidFill>
                            <a:srgbClr val="000000"/>
                          </a:solidFill>
                          <a:effectLst/>
                          <a:latin typeface="MS PGothic" charset="-128"/>
                          <a:ea typeface="MS PGothic" charset="-128"/>
                          <a:cs typeface="MS PGothic" charset="-128"/>
                        </a:rPr>
                        <a:t>70</a:t>
                      </a:r>
                      <a:r>
                        <a:rPr lang="ja-JP" alt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MS PGothic" charset="-128"/>
                          <a:ea typeface="MS PGothic" charset="-128"/>
                          <a:cs typeface="MS PGothic" charset="-128"/>
                        </a:rPr>
                        <a:t>代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800" b="1" i="0" u="none" strike="noStrike">
                          <a:solidFill>
                            <a:srgbClr val="000000"/>
                          </a:solidFill>
                          <a:effectLst/>
                          <a:latin typeface="MS PGothic" charset="-128"/>
                          <a:ea typeface="MS PGothic" charset="-128"/>
                          <a:cs typeface="MS PGothic" charset="-128"/>
                        </a:rPr>
                        <a:t>3.5%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800" b="1" i="0" u="none" strike="noStrike">
                          <a:solidFill>
                            <a:srgbClr val="000000"/>
                          </a:solidFill>
                          <a:effectLst/>
                          <a:latin typeface="MS PGothic" charset="-128"/>
                          <a:ea typeface="MS PGothic" charset="-128"/>
                          <a:cs typeface="MS PGothic" charset="-128"/>
                        </a:rPr>
                        <a:t>4.6%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5889">
                <a:tc>
                  <a:txBody>
                    <a:bodyPr/>
                    <a:lstStyle/>
                    <a:p>
                      <a:pPr algn="l" fontAlgn="b"/>
                      <a:endParaRPr lang="ja-JP" altLang="en-US" sz="1800" b="1" i="0" u="none" strike="noStrike">
                        <a:solidFill>
                          <a:srgbClr val="000000"/>
                        </a:solidFill>
                        <a:effectLst/>
                        <a:latin typeface="MS PGothic" charset="-128"/>
                        <a:ea typeface="MS PGothic" charset="-128"/>
                        <a:cs typeface="MS PGothic" charset="-128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800" b="1" i="0" u="none" strike="noStrike">
                        <a:solidFill>
                          <a:srgbClr val="000000"/>
                        </a:solidFill>
                        <a:effectLst/>
                        <a:latin typeface="MS PGothic" charset="-128"/>
                        <a:ea typeface="MS PGothic" charset="-128"/>
                        <a:cs typeface="MS PGothic" charset="-128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800" b="1" i="0" u="none" strike="noStrike">
                        <a:solidFill>
                          <a:srgbClr val="000000"/>
                        </a:solidFill>
                        <a:effectLst/>
                        <a:latin typeface="MS PGothic" charset="-128"/>
                        <a:ea typeface="MS PGothic" charset="-128"/>
                        <a:cs typeface="MS PGothic" charset="-128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25889">
                <a:tc>
                  <a:txBody>
                    <a:bodyPr/>
                    <a:lstStyle/>
                    <a:p>
                      <a:pPr algn="l" fontAlgn="b"/>
                      <a:endParaRPr lang="ja-JP" altLang="en-US" sz="1800" b="1" i="0" u="none" strike="noStrike">
                        <a:solidFill>
                          <a:srgbClr val="000000"/>
                        </a:solidFill>
                        <a:effectLst/>
                        <a:latin typeface="MS PGothic" charset="-128"/>
                        <a:ea typeface="MS PGothic" charset="-128"/>
                        <a:cs typeface="MS PGothic" charset="-128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ja-JP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MS PGothic" charset="-128"/>
                          <a:ea typeface="MS PGothic" charset="-128"/>
                          <a:cs typeface="MS PGothic" charset="-128"/>
                        </a:rPr>
                        <a:t>調布以外</a:t>
                      </a:r>
                      <a:r>
                        <a:rPr lang="ja-JP" alt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PGothic" charset="-128"/>
                          <a:ea typeface="MS PGothic" charset="-128"/>
                          <a:cs typeface="MS PGothic" charset="-128"/>
                        </a:rPr>
                        <a:t>都市</a:t>
                      </a:r>
                      <a:endParaRPr lang="en-US" altLang="ja-JP" sz="1800" b="1" i="0" u="none" strike="noStrike" dirty="0">
                        <a:solidFill>
                          <a:srgbClr val="000000"/>
                        </a:solidFill>
                        <a:effectLst/>
                        <a:latin typeface="MS PGothic" charset="-128"/>
                        <a:ea typeface="MS PGothic" charset="-128"/>
                        <a:cs typeface="MS PGothic" charset="-128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425889"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MS PGothic" charset="-128"/>
                          <a:ea typeface="MS PGothic" charset="-128"/>
                          <a:cs typeface="MS PGothic" charset="-128"/>
                        </a:rPr>
                        <a:t>　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MS PGothic" charset="-128"/>
                          <a:ea typeface="MS PGothic" charset="-128"/>
                          <a:cs typeface="MS PGothic" charset="-128"/>
                        </a:rPr>
                        <a:t>男性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MS PGothic" charset="-128"/>
                          <a:ea typeface="MS PGothic" charset="-128"/>
                          <a:cs typeface="MS PGothic" charset="-128"/>
                        </a:rPr>
                        <a:t>女性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5889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ja-JP" sz="1800" b="1" i="0" u="none" strike="noStrike">
                          <a:solidFill>
                            <a:srgbClr val="000000"/>
                          </a:solidFill>
                          <a:effectLst/>
                          <a:latin typeface="MS PGothic" charset="-128"/>
                          <a:ea typeface="MS PGothic" charset="-128"/>
                          <a:cs typeface="MS PGothic" charset="-128"/>
                        </a:rPr>
                        <a:t>50</a:t>
                      </a:r>
                      <a:r>
                        <a:rPr lang="ja-JP" alt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MS PGothic" charset="-128"/>
                          <a:ea typeface="MS PGothic" charset="-128"/>
                          <a:cs typeface="MS PGothic" charset="-128"/>
                        </a:rPr>
                        <a:t>代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4.7%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8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12.1%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25889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ja-JP" sz="1800" b="1" i="0" u="none" strike="noStrike">
                          <a:solidFill>
                            <a:srgbClr val="000000"/>
                          </a:solidFill>
                          <a:effectLst/>
                          <a:latin typeface="MS PGothic" charset="-128"/>
                          <a:ea typeface="MS PGothic" charset="-128"/>
                          <a:cs typeface="MS PGothic" charset="-128"/>
                        </a:rPr>
                        <a:t>60</a:t>
                      </a:r>
                      <a:r>
                        <a:rPr lang="ja-JP" alt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MS PGothic" charset="-128"/>
                          <a:ea typeface="MS PGothic" charset="-128"/>
                          <a:cs typeface="MS PGothic" charset="-128"/>
                        </a:rPr>
                        <a:t>代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8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6.4%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8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7.7%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5889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ja-JP" sz="1800" b="1" i="0" u="none" strike="noStrike">
                          <a:solidFill>
                            <a:srgbClr val="000000"/>
                          </a:solidFill>
                          <a:effectLst/>
                          <a:latin typeface="MS PGothic" charset="-128"/>
                          <a:ea typeface="MS PGothic" charset="-128"/>
                          <a:cs typeface="MS PGothic" charset="-128"/>
                        </a:rPr>
                        <a:t>70</a:t>
                      </a:r>
                      <a:r>
                        <a:rPr lang="ja-JP" alt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MS PGothic" charset="-128"/>
                          <a:ea typeface="MS PGothic" charset="-128"/>
                          <a:cs typeface="MS PGothic" charset="-128"/>
                        </a:rPr>
                        <a:t>代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8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2.2%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4.7%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2" name="グラフ 11"/>
          <p:cNvGraphicFramePr>
            <a:graphicFrameLocks/>
          </p:cNvGraphicFramePr>
          <p:nvPr>
            <p:extLst/>
          </p:nvPr>
        </p:nvGraphicFramePr>
        <p:xfrm>
          <a:off x="6781800" y="4114800"/>
          <a:ext cx="4572000" cy="2418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231077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en-US" altLang="ja-JP" dirty="0" smtClean="0"/>
              <a:t>9. </a:t>
            </a:r>
            <a:r>
              <a:rPr kumimoji="1" lang="ja-JP" altLang="en-US" dirty="0" smtClean="0"/>
              <a:t>既婚者</a:t>
            </a:r>
            <a:r>
              <a:rPr kumimoji="1" lang="en-US" altLang="ja-JP" dirty="0" smtClean="0"/>
              <a:t>(</a:t>
            </a:r>
            <a:r>
              <a:rPr lang="ja-JP" altLang="en-US" dirty="0" smtClean="0"/>
              <a:t>死別含む</a:t>
            </a:r>
            <a:r>
              <a:rPr lang="en-US" altLang="ja-JP" dirty="0" smtClean="0"/>
              <a:t>)</a:t>
            </a:r>
            <a:r>
              <a:rPr kumimoji="1" lang="ja-JP" altLang="en-US" dirty="0" smtClean="0"/>
              <a:t>の割合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en-US" dirty="0" smtClean="0"/>
              <a:t>と子供の分布</a:t>
            </a:r>
            <a:endParaRPr kumimoji="1" lang="ja-JP" altLang="en-US" dirty="0"/>
          </a:p>
        </p:txBody>
      </p:sp>
      <p:graphicFrame>
        <p:nvGraphicFramePr>
          <p:cNvPr id="7" name="グラフ 6"/>
          <p:cNvGraphicFramePr>
            <a:graphicFrameLocks/>
          </p:cNvGraphicFramePr>
          <p:nvPr>
            <p:extLst/>
          </p:nvPr>
        </p:nvGraphicFramePr>
        <p:xfrm>
          <a:off x="6781800" y="1690688"/>
          <a:ext cx="4572000" cy="2424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コンテンツ プレースホルダー 10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874520"/>
          <a:ext cx="5001768" cy="4684779"/>
        </p:xfrm>
        <a:graphic>
          <a:graphicData uri="http://schemas.openxmlformats.org/drawingml/2006/table">
            <a:tbl>
              <a:tblPr/>
              <a:tblGrid>
                <a:gridCol w="1667256"/>
                <a:gridCol w="1667256"/>
                <a:gridCol w="1667256"/>
              </a:tblGrid>
              <a:tr h="425889">
                <a:tc>
                  <a:txBody>
                    <a:bodyPr/>
                    <a:lstStyle/>
                    <a:p>
                      <a:pPr algn="l" fontAlgn="b"/>
                      <a:endParaRPr lang="ja-JP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ja-JP" alt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調布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425889"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男性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女性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5889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ja-JP" sz="18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50</a:t>
                      </a:r>
                      <a:r>
                        <a:rPr lang="ja-JP" alt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代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8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76.0%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8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73.5%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25889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ja-JP" sz="18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60</a:t>
                      </a:r>
                      <a:r>
                        <a:rPr lang="ja-JP" alt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代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8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87.1%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8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79.4%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5889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ja-JP" sz="18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70</a:t>
                      </a:r>
                      <a:r>
                        <a:rPr lang="ja-JP" alt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代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8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93.0%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8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87.9%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5889">
                <a:tc>
                  <a:txBody>
                    <a:bodyPr/>
                    <a:lstStyle/>
                    <a:p>
                      <a:pPr algn="l" fontAlgn="b"/>
                      <a:endParaRPr lang="ja-JP" altLang="en-US" sz="18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8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8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25889">
                <a:tc>
                  <a:txBody>
                    <a:bodyPr/>
                    <a:lstStyle/>
                    <a:p>
                      <a:pPr algn="l" fontAlgn="b"/>
                      <a:endParaRPr lang="ja-JP" altLang="en-US" sz="18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ja-JP" alt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調布以外都市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425889"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男性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女性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5889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ja-JP" sz="18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50</a:t>
                      </a:r>
                      <a:r>
                        <a:rPr lang="ja-JP" alt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代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8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82.8%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8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80.3%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25889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ja-JP" sz="18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60</a:t>
                      </a:r>
                      <a:r>
                        <a:rPr lang="ja-JP" alt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代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8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88.3%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8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88.8%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5889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ja-JP" sz="18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70</a:t>
                      </a:r>
                      <a:r>
                        <a:rPr lang="ja-JP" alt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代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8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96.1%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92.7%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2" name="グラフ 11"/>
          <p:cNvGraphicFramePr>
            <a:graphicFrameLocks/>
          </p:cNvGraphicFramePr>
          <p:nvPr>
            <p:extLst/>
          </p:nvPr>
        </p:nvGraphicFramePr>
        <p:xfrm>
          <a:off x="6781800" y="4114800"/>
          <a:ext cx="4572000" cy="2418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9900209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en-US" altLang="ja-JP" dirty="0" smtClean="0"/>
              <a:t>10. </a:t>
            </a:r>
            <a:r>
              <a:rPr lang="en-US" altLang="ja-JP" dirty="0" smtClean="0"/>
              <a:t>70</a:t>
            </a:r>
            <a:r>
              <a:rPr lang="ja-JP" altLang="en-US" dirty="0" smtClean="0"/>
              <a:t>代世帯の家族構成</a:t>
            </a:r>
            <a:endParaRPr kumimoji="1" lang="ja-JP" altLang="en-US" dirty="0"/>
          </a:p>
        </p:txBody>
      </p:sp>
      <p:graphicFrame>
        <p:nvGraphicFramePr>
          <p:cNvPr id="6" name="コンテンツ プレースホルダー 5"/>
          <p:cNvGraphicFramePr>
            <a:graphicFrameLocks noGrp="1"/>
          </p:cNvGraphicFramePr>
          <p:nvPr>
            <p:ph idx="1"/>
            <p:extLst/>
          </p:nvPr>
        </p:nvGraphicFramePr>
        <p:xfrm>
          <a:off x="337407" y="1423031"/>
          <a:ext cx="11517185" cy="5350206"/>
        </p:xfrm>
        <a:graphic>
          <a:graphicData uri="http://schemas.openxmlformats.org/drawingml/2006/table">
            <a:tbl>
              <a:tblPr/>
              <a:tblGrid>
                <a:gridCol w="2013185"/>
                <a:gridCol w="3168000"/>
                <a:gridCol w="3168000"/>
                <a:gridCol w="3168000"/>
              </a:tblGrid>
              <a:tr h="174054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ja-JP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MS PGothic" charset="-128"/>
                          <a:ea typeface="MS PGothic" charset="-128"/>
                          <a:cs typeface="MS PGothic" charset="-128"/>
                        </a:rPr>
                        <a:t>調布</a:t>
                      </a:r>
                    </a:p>
                  </a:txBody>
                  <a:tcPr marL="8703" marR="8703" marT="87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174054">
                <a:tc rowSpan="2">
                  <a:txBody>
                    <a:bodyPr/>
                    <a:lstStyle/>
                    <a:p>
                      <a:pPr algn="ctr" fontAlgn="b"/>
                      <a:r>
                        <a:rPr lang="ja-JP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PGothic" charset="-128"/>
                          <a:ea typeface="MS PGothic" charset="-128"/>
                          <a:cs typeface="MS PGothic" charset="-128"/>
                        </a:rPr>
                        <a:t>一人暮らしの割合</a:t>
                      </a:r>
                    </a:p>
                  </a:txBody>
                  <a:tcPr marL="8703" marR="8703" marT="87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ja-JP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PGothic" charset="-128"/>
                          <a:ea typeface="MS PGothic" charset="-128"/>
                          <a:cs typeface="MS PGothic" charset="-128"/>
                        </a:rPr>
                        <a:t>内</a:t>
                      </a:r>
                    </a:p>
                  </a:txBody>
                  <a:tcPr marL="8703" marR="8703" marT="870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174054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PGothic" charset="-128"/>
                          <a:ea typeface="MS PGothic" charset="-128"/>
                          <a:cs typeface="MS PGothic" charset="-128"/>
                        </a:rPr>
                        <a:t>子供がいない割合</a:t>
                      </a:r>
                    </a:p>
                  </a:txBody>
                  <a:tcPr marL="8703" marR="8703" marT="870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PGothic" charset="-128"/>
                          <a:ea typeface="MS PGothic" charset="-128"/>
                          <a:cs typeface="MS PGothic" charset="-128"/>
                        </a:rPr>
                        <a:t>子供が近くに住んでいる割合</a:t>
                      </a:r>
                    </a:p>
                  </a:txBody>
                  <a:tcPr marL="8703" marR="8703" marT="870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PGothic" charset="-128"/>
                          <a:ea typeface="MS PGothic" charset="-128"/>
                          <a:cs typeface="MS PGothic" charset="-128"/>
                        </a:rPr>
                        <a:t>コンタクト頻度</a:t>
                      </a:r>
                      <a:r>
                        <a:rPr lang="en-US" altLang="ja-JP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PGothic" charset="-128"/>
                          <a:ea typeface="MS PGothic" charset="-128"/>
                          <a:cs typeface="MS PGothic" charset="-128"/>
                        </a:rPr>
                        <a:t>(</a:t>
                      </a:r>
                      <a:r>
                        <a:rPr lang="ja-JP" alt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PGothic" charset="-128"/>
                          <a:ea typeface="MS PGothic" charset="-128"/>
                          <a:cs typeface="MS PGothic" charset="-128"/>
                        </a:rPr>
                        <a:t>週一回以上</a:t>
                      </a:r>
                      <a:r>
                        <a:rPr lang="en-US" altLang="ja-JP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PGothic" charset="-128"/>
                          <a:ea typeface="MS PGothic" charset="-128"/>
                          <a:cs typeface="MS PGothic" charset="-128"/>
                        </a:rPr>
                        <a:t>)</a:t>
                      </a:r>
                      <a:endParaRPr lang="en-US" altLang="ja-JP" sz="1200" b="1" i="0" u="none" strike="noStrike" dirty="0">
                        <a:solidFill>
                          <a:srgbClr val="000000"/>
                        </a:solidFill>
                        <a:effectLst/>
                        <a:latin typeface="MS PGothic" charset="-128"/>
                        <a:ea typeface="MS PGothic" charset="-128"/>
                        <a:cs typeface="MS PGothic" charset="-128"/>
                      </a:endParaRPr>
                    </a:p>
                  </a:txBody>
                  <a:tcPr marL="8703" marR="8703" marT="870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054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31.0%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35.0%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33.3%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54.1%</a:t>
                      </a:r>
                      <a:endParaRPr lang="en-US" altLang="ja-JP" sz="1600" b="1" i="0" u="none" strike="noStrike" dirty="0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74054">
                <a:tc>
                  <a:txBody>
                    <a:bodyPr/>
                    <a:lstStyle/>
                    <a:p>
                      <a:pPr algn="ctr" fontAlgn="b"/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S PGothic" charset="-128"/>
                        <a:ea typeface="MS PGothic" charset="-128"/>
                        <a:cs typeface="MS PGothic" charset="-128"/>
                      </a:endParaRPr>
                    </a:p>
                  </a:txBody>
                  <a:tcPr marL="8703" marR="8703" marT="87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S PGothic" charset="-128"/>
                        <a:ea typeface="MS PGothic" charset="-128"/>
                        <a:cs typeface="MS PGothic" charset="-128"/>
                      </a:endParaRPr>
                    </a:p>
                  </a:txBody>
                  <a:tcPr marL="8703" marR="8703" marT="87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S PGothic" charset="-128"/>
                        <a:ea typeface="MS PGothic" charset="-128"/>
                        <a:cs typeface="MS PGothic" charset="-128"/>
                      </a:endParaRPr>
                    </a:p>
                  </a:txBody>
                  <a:tcPr marL="8703" marR="8703" marT="87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S PGothic" charset="-128"/>
                        <a:ea typeface="MS PGothic" charset="-128"/>
                        <a:cs typeface="MS PGothic" charset="-128"/>
                      </a:endParaRPr>
                    </a:p>
                  </a:txBody>
                  <a:tcPr marL="8703" marR="8703" marT="87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4054">
                <a:tc rowSpan="2">
                  <a:txBody>
                    <a:bodyPr/>
                    <a:lstStyle/>
                    <a:p>
                      <a:pPr algn="ctr" fontAlgn="b"/>
                      <a:r>
                        <a:rPr lang="ja-JP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PGothic" charset="-128"/>
                          <a:ea typeface="MS PGothic" charset="-128"/>
                          <a:cs typeface="MS PGothic" charset="-128"/>
                        </a:rPr>
                        <a:t>夫婦だけで暮らしている割合</a:t>
                      </a:r>
                    </a:p>
                  </a:txBody>
                  <a:tcPr marL="8703" marR="8703" marT="87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ja-JP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PGothic" charset="-128"/>
                          <a:ea typeface="MS PGothic" charset="-128"/>
                          <a:cs typeface="MS PGothic" charset="-128"/>
                        </a:rPr>
                        <a:t>内</a:t>
                      </a:r>
                    </a:p>
                  </a:txBody>
                  <a:tcPr marL="8703" marR="8703" marT="87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174054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PGothic" charset="-128"/>
                          <a:ea typeface="MS PGothic" charset="-128"/>
                          <a:cs typeface="MS PGothic" charset="-128"/>
                        </a:rPr>
                        <a:t>子供がいない割合</a:t>
                      </a:r>
                    </a:p>
                  </a:txBody>
                  <a:tcPr marL="8703" marR="8703" marT="870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PGothic" charset="-128"/>
                          <a:ea typeface="MS PGothic" charset="-128"/>
                          <a:cs typeface="MS PGothic" charset="-128"/>
                        </a:rPr>
                        <a:t>子供が近くに住んでいる割合</a:t>
                      </a:r>
                    </a:p>
                  </a:txBody>
                  <a:tcPr marL="8703" marR="8703" marT="870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PGothic" charset="-128"/>
                          <a:ea typeface="MS PGothic" charset="-128"/>
                          <a:cs typeface="MS PGothic" charset="-128"/>
                        </a:rPr>
                        <a:t>コンタクト頻度</a:t>
                      </a:r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PGothic" charset="-128"/>
                          <a:ea typeface="MS PGothic" charset="-128"/>
                          <a:cs typeface="MS PGothic" charset="-128"/>
                        </a:rPr>
                        <a:t>(</a:t>
                      </a:r>
                      <a:r>
                        <a:rPr lang="ja-JP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PGothic" charset="-128"/>
                          <a:ea typeface="MS PGothic" charset="-128"/>
                          <a:cs typeface="MS PGothic" charset="-128"/>
                        </a:rPr>
                        <a:t>週一回</a:t>
                      </a:r>
                      <a:r>
                        <a:rPr lang="ja-JP" alt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PGothic" charset="-128"/>
                          <a:ea typeface="MS PGothic" charset="-128"/>
                          <a:cs typeface="MS PGothic" charset="-128"/>
                        </a:rPr>
                        <a:t>以上</a:t>
                      </a:r>
                      <a:r>
                        <a:rPr lang="en-US" altLang="ja-JP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PGothic" charset="-128"/>
                          <a:ea typeface="MS PGothic" charset="-128"/>
                          <a:cs typeface="MS PGothic" charset="-128"/>
                        </a:rPr>
                        <a:t>)</a:t>
                      </a:r>
                      <a:endParaRPr lang="en-US" altLang="ja-JP" sz="1200" b="1" i="0" u="none" strike="noStrike" dirty="0">
                        <a:solidFill>
                          <a:srgbClr val="000000"/>
                        </a:solidFill>
                        <a:effectLst/>
                        <a:latin typeface="MS PGothic" charset="-128"/>
                        <a:ea typeface="MS PGothic" charset="-128"/>
                        <a:cs typeface="MS PGothic" charset="-128"/>
                      </a:endParaRPr>
                    </a:p>
                  </a:txBody>
                  <a:tcPr marL="8703" marR="8703" marT="870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054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PGothic" charset="-128"/>
                          <a:ea typeface="MS PGothic" charset="-128"/>
                          <a:cs typeface="MS PGothic" charset="-128"/>
                        </a:rPr>
                        <a:t>32.8%</a:t>
                      </a:r>
                      <a:endParaRPr lang="en-US" altLang="ja-JP" sz="1600" b="1" i="0" u="none" strike="noStrike" dirty="0">
                        <a:solidFill>
                          <a:srgbClr val="000000"/>
                        </a:solidFill>
                        <a:effectLst/>
                        <a:latin typeface="MS PGothic" charset="-128"/>
                        <a:ea typeface="MS PGothic" charset="-128"/>
                        <a:cs typeface="MS PGothic" charset="-128"/>
                      </a:endParaRPr>
                    </a:p>
                  </a:txBody>
                  <a:tcPr marL="8703" marR="8703" marT="870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MS PGothic" charset="-128"/>
                          <a:ea typeface="MS PGothic" charset="-128"/>
                          <a:cs typeface="MS PGothic" charset="-128"/>
                        </a:rPr>
                        <a:t>11.1%</a:t>
                      </a:r>
                    </a:p>
                  </a:txBody>
                  <a:tcPr marL="8703" marR="8703" marT="870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MS PGothic" charset="-128"/>
                          <a:ea typeface="MS PGothic" charset="-128"/>
                          <a:cs typeface="MS PGothic" charset="-128"/>
                        </a:rPr>
                        <a:t>56.4%</a:t>
                      </a:r>
                    </a:p>
                  </a:txBody>
                  <a:tcPr marL="8703" marR="8703" marT="870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PGothic" charset="-128"/>
                          <a:ea typeface="MS PGothic" charset="-128"/>
                          <a:cs typeface="MS PGothic" charset="-128"/>
                        </a:rPr>
                        <a:t>66.7%</a:t>
                      </a:r>
                      <a:endParaRPr lang="en-US" altLang="ja-JP" sz="1600" b="1" i="0" u="none" strike="noStrike" dirty="0">
                        <a:solidFill>
                          <a:srgbClr val="000000"/>
                        </a:solidFill>
                        <a:effectLst/>
                        <a:latin typeface="MS PGothic" charset="-128"/>
                        <a:ea typeface="MS PGothic" charset="-128"/>
                        <a:cs typeface="MS PGothic" charset="-128"/>
                      </a:endParaRPr>
                    </a:p>
                  </a:txBody>
                  <a:tcPr marL="8703" marR="8703" marT="870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74054">
                <a:tc>
                  <a:txBody>
                    <a:bodyPr/>
                    <a:lstStyle/>
                    <a:p>
                      <a:pPr algn="ctr" fontAlgn="b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PGothic" charset="-128"/>
                        <a:ea typeface="MS PGothic" charset="-128"/>
                        <a:cs typeface="MS PGothic" charset="-128"/>
                      </a:endParaRPr>
                    </a:p>
                  </a:txBody>
                  <a:tcPr marL="8703" marR="8703" marT="87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S PGothic" charset="-128"/>
                        <a:ea typeface="MS PGothic" charset="-128"/>
                        <a:cs typeface="MS PGothic" charset="-128"/>
                      </a:endParaRPr>
                    </a:p>
                  </a:txBody>
                  <a:tcPr marL="8703" marR="8703" marT="87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S PGothic" charset="-128"/>
                        <a:ea typeface="MS PGothic" charset="-128"/>
                        <a:cs typeface="MS PGothic" charset="-128"/>
                      </a:endParaRPr>
                    </a:p>
                  </a:txBody>
                  <a:tcPr marL="8703" marR="8703" marT="87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S PGothic" charset="-128"/>
                        <a:ea typeface="MS PGothic" charset="-128"/>
                        <a:cs typeface="MS PGothic" charset="-128"/>
                      </a:endParaRPr>
                    </a:p>
                  </a:txBody>
                  <a:tcPr marL="8703" marR="8703" marT="87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4054">
                <a:tc rowSpan="2">
                  <a:txBody>
                    <a:bodyPr/>
                    <a:lstStyle/>
                    <a:p>
                      <a:pPr algn="ctr" fontAlgn="b"/>
                      <a:r>
                        <a:rPr lang="ja-JP" alt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PGothic" charset="-128"/>
                          <a:ea typeface="MS PGothic" charset="-128"/>
                          <a:cs typeface="MS PGothic" charset="-128"/>
                        </a:rPr>
                        <a:t>夫婦</a:t>
                      </a:r>
                      <a:r>
                        <a:rPr lang="en-US" altLang="ja-JP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PGothic" charset="-128"/>
                          <a:ea typeface="MS PGothic" charset="-128"/>
                          <a:cs typeface="MS PGothic" charset="-128"/>
                        </a:rPr>
                        <a:t>(</a:t>
                      </a:r>
                      <a:r>
                        <a:rPr lang="ja-JP" alt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PGothic" charset="-128"/>
                          <a:ea typeface="MS PGothic" charset="-128"/>
                          <a:cs typeface="MS PGothic" charset="-128"/>
                        </a:rPr>
                        <a:t>片親含む</a:t>
                      </a:r>
                      <a:r>
                        <a:rPr lang="en-US" altLang="ja-JP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PGothic" charset="-128"/>
                          <a:ea typeface="MS PGothic" charset="-128"/>
                          <a:cs typeface="MS PGothic" charset="-128"/>
                        </a:rPr>
                        <a:t>)</a:t>
                      </a:r>
                      <a:r>
                        <a:rPr lang="ja-JP" alt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PGothic" charset="-128"/>
                          <a:ea typeface="MS PGothic" charset="-128"/>
                          <a:cs typeface="MS PGothic" charset="-128"/>
                        </a:rPr>
                        <a:t>で</a:t>
                      </a:r>
                      <a:r>
                        <a:rPr lang="ja-JP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PGothic" charset="-128"/>
                          <a:ea typeface="MS PGothic" charset="-128"/>
                          <a:cs typeface="MS PGothic" charset="-128"/>
                        </a:rPr>
                        <a:t>子供</a:t>
                      </a:r>
                      <a:r>
                        <a:rPr lang="ja-JP" alt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PGothic" charset="-128"/>
                          <a:ea typeface="MS PGothic" charset="-128"/>
                          <a:cs typeface="MS PGothic" charset="-128"/>
                        </a:rPr>
                        <a:t>と</a:t>
                      </a:r>
                      <a:endParaRPr lang="en-US" altLang="ja-JP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MS PGothic" charset="-128"/>
                        <a:ea typeface="MS PGothic" charset="-128"/>
                        <a:cs typeface="MS PGothic" charset="-128"/>
                      </a:endParaRPr>
                    </a:p>
                    <a:p>
                      <a:pPr algn="ctr" fontAlgn="b"/>
                      <a:r>
                        <a:rPr lang="ja-JP" alt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PGothic" charset="-128"/>
                          <a:ea typeface="MS PGothic" charset="-128"/>
                          <a:cs typeface="MS PGothic" charset="-128"/>
                        </a:rPr>
                        <a:t>暮らしている割合</a:t>
                      </a:r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S PGothic" charset="-128"/>
                        <a:ea typeface="MS PGothic" charset="-128"/>
                        <a:cs typeface="MS PGothic" charset="-128"/>
                      </a:endParaRPr>
                    </a:p>
                  </a:txBody>
                  <a:tcPr marL="8703" marR="8703" marT="87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S PGothic" charset="-128"/>
                        <a:ea typeface="MS PGothic" charset="-128"/>
                        <a:cs typeface="MS PGothic" charset="-128"/>
                      </a:endParaRPr>
                    </a:p>
                  </a:txBody>
                  <a:tcPr marL="8703" marR="8703" marT="87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174054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S PGothic" charset="-128"/>
                        <a:ea typeface="MS PGothic" charset="-128"/>
                        <a:cs typeface="MS PGothic" charset="-128"/>
                      </a:endParaRPr>
                    </a:p>
                  </a:txBody>
                  <a:tcPr marL="8703" marR="8703" marT="87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PGothic" charset="-128"/>
                        <a:ea typeface="MS PGothic" charset="-128"/>
                        <a:cs typeface="MS PGothic" charset="-128"/>
                      </a:endParaRPr>
                    </a:p>
                  </a:txBody>
                  <a:tcPr marL="8703" marR="8703" marT="87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PGothic" charset="-128"/>
                        <a:ea typeface="MS PGothic" charset="-128"/>
                        <a:cs typeface="MS PGothic" charset="-128"/>
                      </a:endParaRPr>
                    </a:p>
                  </a:txBody>
                  <a:tcPr marL="8703" marR="8703" marT="87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4054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MS PGothic" charset="-128"/>
                          <a:ea typeface="MS PGothic" charset="-128"/>
                          <a:cs typeface="MS PGothic" charset="-128"/>
                        </a:rPr>
                        <a:t>13.9%</a:t>
                      </a:r>
                    </a:p>
                  </a:txBody>
                  <a:tcPr marL="8703" marR="8703" marT="870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PGothic" charset="-128"/>
                          <a:ea typeface="MS PGothic" charset="-128"/>
                          <a:cs typeface="MS PGothic" charset="-128"/>
                        </a:rPr>
                        <a:t>　</a:t>
                      </a:r>
                    </a:p>
                  </a:txBody>
                  <a:tcPr marL="8703" marR="8703" marT="87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PGothic" charset="-128"/>
                          <a:ea typeface="MS PGothic" charset="-128"/>
                          <a:cs typeface="MS PGothic" charset="-128"/>
                        </a:rPr>
                        <a:t>　</a:t>
                      </a:r>
                    </a:p>
                  </a:txBody>
                  <a:tcPr marL="8703" marR="8703" marT="87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PGothic" charset="-128"/>
                          <a:ea typeface="MS PGothic" charset="-128"/>
                          <a:cs typeface="MS PGothic" charset="-128"/>
                        </a:rPr>
                        <a:t>　</a:t>
                      </a:r>
                    </a:p>
                  </a:txBody>
                  <a:tcPr marL="8703" marR="8703" marT="87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054">
                <a:tc>
                  <a:txBody>
                    <a:bodyPr/>
                    <a:lstStyle/>
                    <a:p>
                      <a:pPr algn="ctr" fontAlgn="b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PGothic" charset="-128"/>
                        <a:ea typeface="MS PGothic" charset="-128"/>
                        <a:cs typeface="MS PGothic" charset="-128"/>
                      </a:endParaRPr>
                    </a:p>
                  </a:txBody>
                  <a:tcPr marL="8703" marR="8703" marT="870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S PGothic" charset="-128"/>
                        <a:ea typeface="MS PGothic" charset="-128"/>
                        <a:cs typeface="MS PGothic" charset="-128"/>
                      </a:endParaRPr>
                    </a:p>
                  </a:txBody>
                  <a:tcPr marL="8703" marR="8703" marT="870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S PGothic" charset="-128"/>
                        <a:ea typeface="MS PGothic" charset="-128"/>
                        <a:cs typeface="MS PGothic" charset="-128"/>
                      </a:endParaRPr>
                    </a:p>
                  </a:txBody>
                  <a:tcPr marL="8703" marR="8703" marT="870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PGothic" charset="-128"/>
                        <a:ea typeface="MS PGothic" charset="-128"/>
                        <a:cs typeface="MS PGothic" charset="-128"/>
                      </a:endParaRPr>
                    </a:p>
                  </a:txBody>
                  <a:tcPr marL="8703" marR="8703" marT="870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74054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ja-JP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MS PGothic" charset="-128"/>
                          <a:ea typeface="MS PGothic" charset="-128"/>
                          <a:cs typeface="MS PGothic" charset="-128"/>
                        </a:rPr>
                        <a:t>調布以外</a:t>
                      </a:r>
                      <a:r>
                        <a:rPr lang="ja-JP" alt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PGothic" charset="-128"/>
                          <a:ea typeface="MS PGothic" charset="-128"/>
                          <a:cs typeface="MS PGothic" charset="-128"/>
                        </a:rPr>
                        <a:t>都市</a:t>
                      </a:r>
                      <a:endParaRPr lang="en-US" altLang="ja-JP" sz="1800" b="1" i="0" u="none" strike="noStrike" dirty="0">
                        <a:solidFill>
                          <a:srgbClr val="000000"/>
                        </a:solidFill>
                        <a:effectLst/>
                        <a:latin typeface="MS PGothic" charset="-128"/>
                        <a:ea typeface="MS PGothic" charset="-128"/>
                        <a:cs typeface="MS PGothic" charset="-128"/>
                      </a:endParaRPr>
                    </a:p>
                  </a:txBody>
                  <a:tcPr marL="8703" marR="8703" marT="87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174054">
                <a:tc rowSpan="2">
                  <a:txBody>
                    <a:bodyPr/>
                    <a:lstStyle/>
                    <a:p>
                      <a:pPr algn="ctr" fontAlgn="b"/>
                      <a:r>
                        <a:rPr lang="ja-JP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PGothic" charset="-128"/>
                          <a:ea typeface="MS PGothic" charset="-128"/>
                          <a:cs typeface="MS PGothic" charset="-128"/>
                        </a:rPr>
                        <a:t>一人暮らしの割合</a:t>
                      </a:r>
                    </a:p>
                  </a:txBody>
                  <a:tcPr marL="8703" marR="8703" marT="87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ja-JP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PGothic" charset="-128"/>
                          <a:ea typeface="MS PGothic" charset="-128"/>
                          <a:cs typeface="MS PGothic" charset="-128"/>
                        </a:rPr>
                        <a:t>内</a:t>
                      </a:r>
                    </a:p>
                  </a:txBody>
                  <a:tcPr marL="8703" marR="8703" marT="870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174054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PGothic" charset="-128"/>
                          <a:ea typeface="MS PGothic" charset="-128"/>
                          <a:cs typeface="MS PGothic" charset="-128"/>
                        </a:rPr>
                        <a:t>子供がいない割合</a:t>
                      </a:r>
                    </a:p>
                  </a:txBody>
                  <a:tcPr marL="8703" marR="8703" marT="870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PGothic" charset="-128"/>
                          <a:ea typeface="MS PGothic" charset="-128"/>
                          <a:cs typeface="MS PGothic" charset="-128"/>
                        </a:rPr>
                        <a:t>子供が近くに住んでいる割合</a:t>
                      </a:r>
                    </a:p>
                  </a:txBody>
                  <a:tcPr marL="8703" marR="8703" marT="870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PGothic" charset="-128"/>
                          <a:ea typeface="MS PGothic" charset="-128"/>
                          <a:cs typeface="MS PGothic" charset="-128"/>
                        </a:rPr>
                        <a:t>コンタクト</a:t>
                      </a:r>
                      <a:r>
                        <a:rPr lang="ja-JP" alt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PGothic" charset="-128"/>
                          <a:ea typeface="MS PGothic" charset="-128"/>
                          <a:cs typeface="MS PGothic" charset="-128"/>
                        </a:rPr>
                        <a:t>頻度</a:t>
                      </a:r>
                      <a:r>
                        <a:rPr lang="en-US" altLang="ja-JP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PGothic" charset="-128"/>
                          <a:ea typeface="MS PGothic" charset="-128"/>
                          <a:cs typeface="MS PGothic" charset="-128"/>
                        </a:rPr>
                        <a:t>(</a:t>
                      </a:r>
                      <a:r>
                        <a:rPr lang="ja-JP" alt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PGothic" charset="-128"/>
                          <a:ea typeface="MS PGothic" charset="-128"/>
                          <a:cs typeface="MS PGothic" charset="-128"/>
                        </a:rPr>
                        <a:t>週一回以上</a:t>
                      </a:r>
                      <a:r>
                        <a:rPr lang="en-US" altLang="ja-JP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PGothic" charset="-128"/>
                          <a:ea typeface="MS PGothic" charset="-128"/>
                          <a:cs typeface="MS PGothic" charset="-128"/>
                        </a:rPr>
                        <a:t>)</a:t>
                      </a:r>
                      <a:endParaRPr lang="en-US" altLang="ja-JP" sz="1200" b="1" i="0" u="none" strike="noStrike" dirty="0">
                        <a:solidFill>
                          <a:srgbClr val="000000"/>
                        </a:solidFill>
                        <a:effectLst/>
                        <a:latin typeface="MS PGothic" charset="-128"/>
                        <a:ea typeface="MS PGothic" charset="-128"/>
                        <a:cs typeface="MS PGothic" charset="-128"/>
                      </a:endParaRPr>
                    </a:p>
                  </a:txBody>
                  <a:tcPr marL="8703" marR="8703" marT="870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054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PGothic" charset="-128"/>
                          <a:ea typeface="MS PGothic" charset="-128"/>
                          <a:cs typeface="MS PGothic" charset="-128"/>
                        </a:rPr>
                        <a:t>34.3%</a:t>
                      </a:r>
                      <a:endParaRPr lang="en-US" altLang="ja-JP" sz="1600" b="1" i="0" u="none" strike="noStrike" dirty="0">
                        <a:solidFill>
                          <a:srgbClr val="000000"/>
                        </a:solidFill>
                        <a:effectLst/>
                        <a:latin typeface="MS PGothic" charset="-128"/>
                        <a:ea typeface="MS PGothic" charset="-128"/>
                        <a:cs typeface="MS PGothic" charset="-128"/>
                      </a:endParaRPr>
                    </a:p>
                  </a:txBody>
                  <a:tcPr marL="8703" marR="8703" marT="870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18.8%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6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55.4%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69.6%</a:t>
                      </a:r>
                      <a:endParaRPr lang="en-US" altLang="ja-JP" sz="1600" b="1" i="0" u="none" strike="noStrike" dirty="0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74054">
                <a:tc>
                  <a:txBody>
                    <a:bodyPr/>
                    <a:lstStyle/>
                    <a:p>
                      <a:pPr algn="ctr" fontAlgn="b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PGothic" charset="-128"/>
                        <a:ea typeface="MS PGothic" charset="-128"/>
                        <a:cs typeface="MS PGothic" charset="-128"/>
                      </a:endParaRPr>
                    </a:p>
                  </a:txBody>
                  <a:tcPr marL="8703" marR="8703" marT="87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PGothic" charset="-128"/>
                        <a:ea typeface="MS PGothic" charset="-128"/>
                        <a:cs typeface="MS PGothic" charset="-128"/>
                      </a:endParaRPr>
                    </a:p>
                  </a:txBody>
                  <a:tcPr marL="8703" marR="8703" marT="87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S PGothic" charset="-128"/>
                        <a:ea typeface="MS PGothic" charset="-128"/>
                        <a:cs typeface="MS PGothic" charset="-128"/>
                      </a:endParaRPr>
                    </a:p>
                  </a:txBody>
                  <a:tcPr marL="8703" marR="8703" marT="87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PGothic" charset="-128"/>
                        <a:ea typeface="MS PGothic" charset="-128"/>
                        <a:cs typeface="MS PGothic" charset="-128"/>
                      </a:endParaRPr>
                    </a:p>
                  </a:txBody>
                  <a:tcPr marL="8703" marR="8703" marT="87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4054">
                <a:tc rowSpan="2">
                  <a:txBody>
                    <a:bodyPr/>
                    <a:lstStyle/>
                    <a:p>
                      <a:pPr algn="ctr" fontAlgn="b"/>
                      <a:r>
                        <a:rPr lang="ja-JP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PGothic" charset="-128"/>
                          <a:ea typeface="MS PGothic" charset="-128"/>
                          <a:cs typeface="MS PGothic" charset="-128"/>
                        </a:rPr>
                        <a:t>夫婦だけで暮らしている割合</a:t>
                      </a:r>
                    </a:p>
                  </a:txBody>
                  <a:tcPr marL="8703" marR="8703" marT="87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ja-JP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PGothic" charset="-128"/>
                          <a:ea typeface="MS PGothic" charset="-128"/>
                          <a:cs typeface="MS PGothic" charset="-128"/>
                        </a:rPr>
                        <a:t>内</a:t>
                      </a:r>
                    </a:p>
                  </a:txBody>
                  <a:tcPr marL="8703" marR="8703" marT="87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174054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PGothic" charset="-128"/>
                          <a:ea typeface="MS PGothic" charset="-128"/>
                          <a:cs typeface="MS PGothic" charset="-128"/>
                        </a:rPr>
                        <a:t>子供がいない割合</a:t>
                      </a:r>
                    </a:p>
                  </a:txBody>
                  <a:tcPr marL="8703" marR="8703" marT="870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PGothic" charset="-128"/>
                          <a:ea typeface="MS PGothic" charset="-128"/>
                          <a:cs typeface="MS PGothic" charset="-128"/>
                        </a:rPr>
                        <a:t>子供が近くに住んでいる割合</a:t>
                      </a:r>
                    </a:p>
                  </a:txBody>
                  <a:tcPr marL="8703" marR="8703" marT="870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PGothic" charset="-128"/>
                          <a:ea typeface="MS PGothic" charset="-128"/>
                          <a:cs typeface="MS PGothic" charset="-128"/>
                        </a:rPr>
                        <a:t>コンタクト頻度</a:t>
                      </a:r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PGothic" charset="-128"/>
                          <a:ea typeface="MS PGothic" charset="-128"/>
                          <a:cs typeface="MS PGothic" charset="-128"/>
                        </a:rPr>
                        <a:t>(</a:t>
                      </a:r>
                      <a:r>
                        <a:rPr lang="ja-JP" alt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PGothic" charset="-128"/>
                          <a:ea typeface="MS PGothic" charset="-128"/>
                          <a:cs typeface="MS PGothic" charset="-128"/>
                        </a:rPr>
                        <a:t>週</a:t>
                      </a:r>
                      <a:r>
                        <a:rPr lang="ja-JP" altLang="en-US" sz="1200" b="1" i="0" u="none" strike="noStrike" smtClean="0">
                          <a:solidFill>
                            <a:srgbClr val="000000"/>
                          </a:solidFill>
                          <a:effectLst/>
                          <a:latin typeface="MS PGothic" charset="-128"/>
                          <a:ea typeface="MS PGothic" charset="-128"/>
                          <a:cs typeface="MS PGothic" charset="-128"/>
                        </a:rPr>
                        <a:t>一回以上</a:t>
                      </a:r>
                      <a:r>
                        <a:rPr lang="en-US" altLang="ja-JP" sz="1200" b="1" i="0" u="none" strike="noStrike" smtClean="0">
                          <a:solidFill>
                            <a:srgbClr val="000000"/>
                          </a:solidFill>
                          <a:effectLst/>
                          <a:latin typeface="MS PGothic" charset="-128"/>
                          <a:ea typeface="MS PGothic" charset="-128"/>
                          <a:cs typeface="MS PGothic" charset="-128"/>
                        </a:rPr>
                        <a:t>)</a:t>
                      </a:r>
                      <a:endParaRPr lang="en-US" altLang="ja-JP" sz="1200" b="1" i="0" u="none" strike="noStrike" dirty="0">
                        <a:solidFill>
                          <a:srgbClr val="000000"/>
                        </a:solidFill>
                        <a:effectLst/>
                        <a:latin typeface="MS PGothic" charset="-128"/>
                        <a:ea typeface="MS PGothic" charset="-128"/>
                        <a:cs typeface="MS PGothic" charset="-128"/>
                      </a:endParaRPr>
                    </a:p>
                  </a:txBody>
                  <a:tcPr marL="8703" marR="8703" marT="870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054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PGothic" charset="-128"/>
                          <a:ea typeface="MS PGothic" charset="-128"/>
                          <a:cs typeface="MS PGothic" charset="-128"/>
                        </a:rPr>
                        <a:t>20.1</a:t>
                      </a:r>
                      <a:r>
                        <a:rPr lang="en-US" altLang="ja-JP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MS PGothic" charset="-128"/>
                          <a:ea typeface="MS PGothic" charset="-128"/>
                          <a:cs typeface="MS PGothic" charset="-128"/>
                        </a:rPr>
                        <a:t>%</a:t>
                      </a:r>
                    </a:p>
                  </a:txBody>
                  <a:tcPr marL="8703" marR="8703" marT="870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3.3%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6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66.5%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77.2%</a:t>
                      </a:r>
                      <a:endParaRPr lang="en-US" altLang="ja-JP" sz="1600" b="1" i="0" u="none" strike="noStrike" dirty="0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74054">
                <a:tc>
                  <a:txBody>
                    <a:bodyPr/>
                    <a:lstStyle/>
                    <a:p>
                      <a:pPr algn="ctr" fontAlgn="b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PGothic" charset="-128"/>
                        <a:ea typeface="MS PGothic" charset="-128"/>
                        <a:cs typeface="MS PGothic" charset="-128"/>
                      </a:endParaRPr>
                    </a:p>
                  </a:txBody>
                  <a:tcPr marL="8703" marR="8703" marT="87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S PGothic" charset="-128"/>
                        <a:ea typeface="MS PGothic" charset="-128"/>
                        <a:cs typeface="MS PGothic" charset="-128"/>
                      </a:endParaRPr>
                    </a:p>
                  </a:txBody>
                  <a:tcPr marL="8703" marR="8703" marT="87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S PGothic" charset="-128"/>
                        <a:ea typeface="MS PGothic" charset="-128"/>
                        <a:cs typeface="MS PGothic" charset="-128"/>
                      </a:endParaRPr>
                    </a:p>
                  </a:txBody>
                  <a:tcPr marL="8703" marR="8703" marT="87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S PGothic" charset="-128"/>
                        <a:ea typeface="MS PGothic" charset="-128"/>
                        <a:cs typeface="MS PGothic" charset="-128"/>
                      </a:endParaRPr>
                    </a:p>
                  </a:txBody>
                  <a:tcPr marL="8703" marR="8703" marT="87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4054">
                <a:tc rowSpan="2">
                  <a:txBody>
                    <a:bodyPr/>
                    <a:lstStyle/>
                    <a:p>
                      <a:pPr algn="ctr" fontAlgn="b"/>
                      <a:r>
                        <a:rPr lang="ja-JP" alt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PGothic" charset="-128"/>
                          <a:ea typeface="MS PGothic" charset="-128"/>
                          <a:cs typeface="MS PGothic" charset="-128"/>
                        </a:rPr>
                        <a:t>夫婦</a:t>
                      </a:r>
                      <a:r>
                        <a:rPr lang="en-US" altLang="ja-JP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PGothic" charset="-128"/>
                          <a:ea typeface="MS PGothic" charset="-128"/>
                          <a:cs typeface="MS PGothic" charset="-128"/>
                        </a:rPr>
                        <a:t>(</a:t>
                      </a:r>
                      <a:r>
                        <a:rPr lang="ja-JP" alt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PGothic" charset="-128"/>
                          <a:ea typeface="MS PGothic" charset="-128"/>
                          <a:cs typeface="MS PGothic" charset="-128"/>
                        </a:rPr>
                        <a:t>片親含む</a:t>
                      </a:r>
                      <a:r>
                        <a:rPr lang="en-US" altLang="ja-JP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PGothic" charset="-128"/>
                          <a:ea typeface="MS PGothic" charset="-128"/>
                          <a:cs typeface="MS PGothic" charset="-128"/>
                        </a:rPr>
                        <a:t>)</a:t>
                      </a:r>
                      <a:r>
                        <a:rPr lang="ja-JP" alt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PGothic" charset="-128"/>
                          <a:ea typeface="MS PGothic" charset="-128"/>
                          <a:cs typeface="MS PGothic" charset="-128"/>
                        </a:rPr>
                        <a:t>で子供と</a:t>
                      </a:r>
                      <a:endParaRPr lang="en-US" altLang="ja-JP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MS PGothic" charset="-128"/>
                        <a:ea typeface="MS PGothic" charset="-128"/>
                        <a:cs typeface="MS PGothic" charset="-128"/>
                      </a:endParaRPr>
                    </a:p>
                    <a:p>
                      <a:pPr algn="ctr" fontAlgn="b"/>
                      <a:r>
                        <a:rPr lang="ja-JP" alt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PGothic" charset="-128"/>
                          <a:ea typeface="MS PGothic" charset="-128"/>
                          <a:cs typeface="MS PGothic" charset="-128"/>
                        </a:rPr>
                        <a:t>暮らしている割合</a:t>
                      </a:r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S PGothic" charset="-128"/>
                        <a:ea typeface="MS PGothic" charset="-128"/>
                        <a:cs typeface="MS PGothic" charset="-128"/>
                      </a:endParaRPr>
                    </a:p>
                  </a:txBody>
                  <a:tcPr marL="8703" marR="8703" marT="87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S PGothic" charset="-128"/>
                        <a:ea typeface="MS PGothic" charset="-128"/>
                        <a:cs typeface="MS PGothic" charset="-128"/>
                      </a:endParaRPr>
                    </a:p>
                  </a:txBody>
                  <a:tcPr marL="8703" marR="8703" marT="87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174054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PGothic" charset="-128"/>
                        <a:ea typeface="MS PGothic" charset="-128"/>
                        <a:cs typeface="MS PGothic" charset="-128"/>
                      </a:endParaRPr>
                    </a:p>
                  </a:txBody>
                  <a:tcPr marL="8703" marR="8703" marT="87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S PGothic" charset="-128"/>
                        <a:ea typeface="MS PGothic" charset="-128"/>
                        <a:cs typeface="MS PGothic" charset="-128"/>
                      </a:endParaRPr>
                    </a:p>
                  </a:txBody>
                  <a:tcPr marL="8703" marR="8703" marT="87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S PGothic" charset="-128"/>
                        <a:ea typeface="MS PGothic" charset="-128"/>
                        <a:cs typeface="MS PGothic" charset="-128"/>
                      </a:endParaRPr>
                    </a:p>
                  </a:txBody>
                  <a:tcPr marL="8703" marR="8703" marT="87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4054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PGothic" charset="-128"/>
                          <a:ea typeface="MS PGothic" charset="-128"/>
                          <a:cs typeface="MS PGothic" charset="-128"/>
                        </a:rPr>
                        <a:t>10.1%</a:t>
                      </a:r>
                      <a:endParaRPr lang="en-US" altLang="ja-JP" sz="1600" b="1" i="0" u="none" strike="noStrike" dirty="0">
                        <a:solidFill>
                          <a:srgbClr val="000000"/>
                        </a:solidFill>
                        <a:effectLst/>
                        <a:latin typeface="MS PGothic" charset="-128"/>
                        <a:ea typeface="MS PGothic" charset="-128"/>
                        <a:cs typeface="MS PGothic" charset="-128"/>
                      </a:endParaRPr>
                    </a:p>
                  </a:txBody>
                  <a:tcPr marL="8703" marR="8703" marT="870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PGothic" charset="-128"/>
                          <a:ea typeface="MS PGothic" charset="-128"/>
                          <a:cs typeface="MS PGothic" charset="-128"/>
                        </a:rPr>
                        <a:t>　</a:t>
                      </a:r>
                    </a:p>
                  </a:txBody>
                  <a:tcPr marL="8703" marR="8703" marT="87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PGothic" charset="-128"/>
                          <a:ea typeface="MS PGothic" charset="-128"/>
                          <a:cs typeface="MS PGothic" charset="-128"/>
                        </a:rPr>
                        <a:t>　</a:t>
                      </a:r>
                    </a:p>
                  </a:txBody>
                  <a:tcPr marL="8703" marR="8703" marT="87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PGothic" charset="-128"/>
                          <a:ea typeface="MS PGothic" charset="-128"/>
                          <a:cs typeface="MS PGothic" charset="-128"/>
                        </a:rPr>
                        <a:t>　</a:t>
                      </a:r>
                    </a:p>
                  </a:txBody>
                  <a:tcPr marL="8703" marR="8703" marT="87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855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en-US" altLang="ja-JP" dirty="0" smtClean="0"/>
              <a:t>11. </a:t>
            </a:r>
            <a:r>
              <a:rPr lang="en-US" altLang="ja-JP" dirty="0" smtClean="0"/>
              <a:t>ADL</a:t>
            </a:r>
            <a:r>
              <a:rPr lang="ja-JP" altLang="en-US" dirty="0" smtClean="0"/>
              <a:t>と家族構成</a:t>
            </a:r>
            <a:endParaRPr kumimoji="1" lang="ja-JP" altLang="en-US" dirty="0"/>
          </a:p>
        </p:txBody>
      </p:sp>
      <p:graphicFrame>
        <p:nvGraphicFramePr>
          <p:cNvPr id="7" name="コンテンツ プレースホルダー 6"/>
          <p:cNvGraphicFramePr>
            <a:graphicFrameLocks noGrp="1"/>
          </p:cNvGraphicFramePr>
          <p:nvPr>
            <p:ph idx="1"/>
            <p:extLst/>
          </p:nvPr>
        </p:nvGraphicFramePr>
        <p:xfrm>
          <a:off x="531939" y="1836258"/>
          <a:ext cx="11128122" cy="4501092"/>
        </p:xfrm>
        <a:graphic>
          <a:graphicData uri="http://schemas.openxmlformats.org/drawingml/2006/table">
            <a:tbl>
              <a:tblPr/>
              <a:tblGrid>
                <a:gridCol w="2056122"/>
                <a:gridCol w="3024000"/>
                <a:gridCol w="3024000"/>
                <a:gridCol w="3024000"/>
              </a:tblGrid>
              <a:tr h="241741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ja-JP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調布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24174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ADL</a:t>
                      </a:r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に問題がない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内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241741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子供がいない割合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子供が近くに住んでいる割合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コンタクト頻度</a:t>
                      </a: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</a:t>
                      </a:r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週一回以上</a:t>
                      </a: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741">
                <a:tc>
                  <a:txBody>
                    <a:bodyPr/>
                    <a:lstStyle/>
                    <a:p>
                      <a:pPr algn="ctr" fontAlgn="b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21.2%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59.9%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59.9%</a:t>
                      </a:r>
                      <a:endParaRPr lang="en-US" altLang="ja-JP" sz="1600" b="1" i="0" u="none" strike="noStrike" dirty="0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41741">
                <a:tc>
                  <a:txBody>
                    <a:bodyPr/>
                    <a:lstStyle/>
                    <a:p>
                      <a:pPr algn="l" fontAlgn="b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174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ADL</a:t>
                      </a:r>
                      <a:r>
                        <a:rPr lang="ja-JP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に問題がある</a:t>
                      </a:r>
                      <a:br>
                        <a:rPr lang="ja-JP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(4.1%)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内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241741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子供がいない割合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子供が近くに住んでいる割合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コンタクト頻度</a:t>
                      </a: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</a:t>
                      </a:r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週一回以上</a:t>
                      </a: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741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25.0%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50.0%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53.8%</a:t>
                      </a:r>
                      <a:endParaRPr lang="en-US" altLang="ja-JP" sz="1600" b="1" i="0" u="none" strike="noStrike" dirty="0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741">
                <a:tc>
                  <a:txBody>
                    <a:bodyPr/>
                    <a:lstStyle/>
                    <a:p>
                      <a:pPr algn="l" fontAlgn="b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41741">
                <a:tc>
                  <a:txBody>
                    <a:bodyPr/>
                    <a:lstStyle/>
                    <a:p>
                      <a:pPr algn="l" fontAlgn="b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1741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ja-JP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調布以外</a:t>
                      </a:r>
                      <a:r>
                        <a:rPr lang="ja-JP" alt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都市</a:t>
                      </a:r>
                      <a:endParaRPr lang="en-US" altLang="ja-JP" sz="1800" b="1" i="0" u="none" strike="noStrike" dirty="0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24174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ADL</a:t>
                      </a:r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に問題がない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内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241741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子供がいない割合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子供が近くに住んでいる割合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コンタクト頻度</a:t>
                      </a: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</a:t>
                      </a:r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週一回以上</a:t>
                      </a: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741">
                <a:tc>
                  <a:txBody>
                    <a:bodyPr/>
                    <a:lstStyle/>
                    <a:p>
                      <a:pPr algn="ctr" fontAlgn="b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11.3%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72.4%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73.6%</a:t>
                      </a:r>
                      <a:endParaRPr lang="en-US" altLang="ja-JP" sz="1600" b="1" i="0" u="none" strike="noStrike" dirty="0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41741">
                <a:tc>
                  <a:txBody>
                    <a:bodyPr/>
                    <a:lstStyle/>
                    <a:p>
                      <a:pPr algn="l" fontAlgn="b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174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ADL</a:t>
                      </a:r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に問題がある</a:t>
                      </a:r>
                      <a:b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(5.2%)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ja-JP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内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241741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子供がいない割合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子供が近くに住んでいる割合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コンタクト頻度</a:t>
                      </a: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</a:t>
                      </a:r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週一回以上</a:t>
                      </a: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741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13.6%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74.2%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600" b="1" i="0" u="none" strike="noStrike" smtClean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74.2%</a:t>
                      </a:r>
                      <a:endParaRPr lang="en-US" altLang="ja-JP" sz="1600" b="1" i="0" u="none" strike="noStrike" dirty="0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8268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200" y="133927"/>
            <a:ext cx="9245599" cy="6724073"/>
          </a:xfrm>
        </p:spPr>
      </p:pic>
    </p:spTree>
    <p:extLst>
      <p:ext uri="{BB962C8B-B14F-4D97-AF65-F5344CB8AC3E}">
        <p14:creationId xmlns:p14="http://schemas.microsoft.com/office/powerpoint/2010/main" val="128375835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600" y="48509"/>
            <a:ext cx="9836149" cy="6809491"/>
          </a:xfrm>
        </p:spPr>
      </p:pic>
    </p:spTree>
    <p:extLst>
      <p:ext uri="{BB962C8B-B14F-4D97-AF65-F5344CB8AC3E}">
        <p14:creationId xmlns:p14="http://schemas.microsoft.com/office/powerpoint/2010/main" val="25936140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083" y="127000"/>
            <a:ext cx="9116517" cy="6630195"/>
          </a:xfrm>
        </p:spPr>
      </p:pic>
    </p:spTree>
    <p:extLst>
      <p:ext uri="{BB962C8B-B14F-4D97-AF65-F5344CB8AC3E}">
        <p14:creationId xmlns:p14="http://schemas.microsoft.com/office/powerpoint/2010/main" val="79555755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100" y="104703"/>
            <a:ext cx="9156699" cy="6659418"/>
          </a:xfrm>
        </p:spPr>
      </p:pic>
    </p:spTree>
    <p:extLst>
      <p:ext uri="{BB962C8B-B14F-4D97-AF65-F5344CB8AC3E}">
        <p14:creationId xmlns:p14="http://schemas.microsoft.com/office/powerpoint/2010/main" val="57364260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485" y="101600"/>
            <a:ext cx="9153029" cy="6656749"/>
          </a:xfrm>
        </p:spPr>
      </p:pic>
    </p:spTree>
    <p:extLst>
      <p:ext uri="{BB962C8B-B14F-4D97-AF65-F5344CB8AC3E}">
        <p14:creationId xmlns:p14="http://schemas.microsoft.com/office/powerpoint/2010/main" val="4995183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高齢者の健康に関する分析</a:t>
            </a:r>
            <a:endParaRPr kumimoji="1" lang="ja-JP" altLang="en-US" dirty="0"/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kumimoji="1" lang="ja-JP" altLang="en-US" dirty="0" smtClean="0"/>
              <a:t>日常生活動作（</a:t>
            </a:r>
            <a:r>
              <a:rPr kumimoji="1" lang="en-US" altLang="ja-JP" dirty="0" smtClean="0"/>
              <a:t>ADL</a:t>
            </a:r>
            <a:r>
              <a:rPr kumimoji="1" lang="ja-JP" altLang="en-US" dirty="0" smtClean="0"/>
              <a:t>）</a:t>
            </a:r>
            <a:endParaRPr kumimoji="1" lang="en-US" altLang="ja-JP" dirty="0" smtClean="0"/>
          </a:p>
          <a:p>
            <a:pPr marL="514350" indent="-514350">
              <a:buFont typeface="+mj-lt"/>
              <a:buAutoNum type="arabicPeriod"/>
            </a:pPr>
            <a:r>
              <a:rPr lang="ja-JP" altLang="en-US" dirty="0" smtClean="0"/>
              <a:t>手段的日常</a:t>
            </a:r>
            <a:r>
              <a:rPr lang="ja-JP" altLang="en-US" dirty="0"/>
              <a:t>生活</a:t>
            </a:r>
            <a:r>
              <a:rPr lang="ja-JP" altLang="en-US" dirty="0" smtClean="0"/>
              <a:t>動作（</a:t>
            </a:r>
            <a:r>
              <a:rPr lang="en-US" altLang="ja-JP" dirty="0" smtClean="0"/>
              <a:t>IADL</a:t>
            </a:r>
            <a:r>
              <a:rPr lang="ja-JP" altLang="en-US" dirty="0" smtClean="0"/>
              <a:t>）</a:t>
            </a:r>
            <a:endParaRPr lang="en-US" altLang="ja-JP" dirty="0" smtClean="0"/>
          </a:p>
          <a:p>
            <a:pPr marL="514350" indent="-514350">
              <a:buFont typeface="+mj-lt"/>
              <a:buAutoNum type="arabicPeriod"/>
            </a:pPr>
            <a:r>
              <a:rPr kumimoji="1" lang="ja-JP" altLang="en-US" dirty="0" smtClean="0"/>
              <a:t>鬱（</a:t>
            </a:r>
            <a:r>
              <a:rPr kumimoji="1" lang="en-US" altLang="ja-JP" dirty="0" smtClean="0"/>
              <a:t>CESD</a:t>
            </a:r>
            <a:r>
              <a:rPr kumimoji="1" lang="ja-JP" altLang="en-US" dirty="0" smtClean="0"/>
              <a:t>）</a:t>
            </a:r>
            <a:endParaRPr kumimoji="1" lang="en-US" altLang="ja-JP" dirty="0" smtClean="0"/>
          </a:p>
          <a:p>
            <a:pPr marL="514350" indent="-514350">
              <a:buFont typeface="+mj-lt"/>
              <a:buAutoNum type="arabicPeriod"/>
            </a:pPr>
            <a:r>
              <a:rPr lang="ja-JP" altLang="en-US" dirty="0" smtClean="0"/>
              <a:t>高血圧</a:t>
            </a:r>
            <a:endParaRPr lang="en-US" altLang="ja-JP" dirty="0" smtClean="0"/>
          </a:p>
          <a:p>
            <a:pPr marL="514350" indent="-514350">
              <a:buFont typeface="+mj-lt"/>
              <a:buAutoNum type="arabicPeriod"/>
            </a:pPr>
            <a:r>
              <a:rPr kumimoji="1" lang="ja-JP" altLang="en-US" dirty="0" smtClean="0"/>
              <a:t>糖尿病</a:t>
            </a:r>
            <a:endParaRPr kumimoji="1" lang="en-US" altLang="ja-JP" dirty="0" smtClean="0"/>
          </a:p>
          <a:p>
            <a:pPr marL="514350" indent="-514350">
              <a:buFont typeface="+mj-lt"/>
              <a:buAutoNum type="arabicPeriod"/>
            </a:pPr>
            <a:r>
              <a:rPr lang="ja-JP" altLang="en-US" dirty="0" smtClean="0"/>
              <a:t>要介護度</a:t>
            </a:r>
            <a:endParaRPr lang="en-US" altLang="ja-JP" dirty="0" smtClean="0"/>
          </a:p>
          <a:p>
            <a:pPr marL="514350" indent="-514350">
              <a:buFont typeface="+mj-lt"/>
              <a:buAutoNum type="arabicPeriod"/>
            </a:pPr>
            <a:r>
              <a:rPr kumimoji="1" lang="ja-JP" altLang="en-US" dirty="0" smtClean="0"/>
              <a:t>医療支出（総支出）</a:t>
            </a:r>
            <a:endParaRPr kumimoji="1" lang="en-US" altLang="ja-JP" dirty="0" smtClean="0"/>
          </a:p>
          <a:p>
            <a:pPr marL="514350" indent="-514350">
              <a:buFont typeface="+mj-lt"/>
              <a:buAutoNum type="arabicPeriod"/>
            </a:pPr>
            <a:r>
              <a:rPr lang="ja-JP" altLang="en-US" dirty="0"/>
              <a:t>医療</a:t>
            </a:r>
            <a:r>
              <a:rPr lang="ja-JP" altLang="en-US" dirty="0" smtClean="0"/>
              <a:t>支出（入院・歯科・外来）</a:t>
            </a:r>
            <a:endParaRPr lang="en-US" altLang="ja-JP" dirty="0"/>
          </a:p>
          <a:p>
            <a:pPr marL="514350" indent="-514350">
              <a:buFont typeface="+mj-lt"/>
              <a:buAutoNum type="arabicPeriod"/>
            </a:pPr>
            <a:endParaRPr kumimoji="1" lang="en-US" altLang="ja-JP" dirty="0" smtClean="0"/>
          </a:p>
          <a:p>
            <a:pPr marL="514350" indent="-514350">
              <a:buFont typeface="+mj-lt"/>
              <a:buAutoNum type="arabicPeriod"/>
            </a:pPr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4E58B-9419-9348-89F8-5E2D9470142A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4961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446" y="185088"/>
            <a:ext cx="9175253" cy="6672912"/>
          </a:xfrm>
        </p:spPr>
      </p:pic>
    </p:spTree>
    <p:extLst>
      <p:ext uri="{BB962C8B-B14F-4D97-AF65-F5344CB8AC3E}">
        <p14:creationId xmlns:p14="http://schemas.microsoft.com/office/powerpoint/2010/main" val="179676618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863482" y="263251"/>
            <a:ext cx="8498199" cy="1143000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 smtClean="0"/>
              <a:t>仕送り受け取り金</a:t>
            </a:r>
            <a:r>
              <a:rPr lang="en-US" altLang="ja-JP" dirty="0" smtClean="0"/>
              <a:t>(</a:t>
            </a:r>
            <a:r>
              <a:rPr lang="ja-JP" altLang="en-US" dirty="0" smtClean="0"/>
              <a:t>円</a:t>
            </a:r>
            <a:r>
              <a:rPr lang="en-US" altLang="ja-JP" dirty="0" smtClean="0"/>
              <a:t>)</a:t>
            </a:r>
            <a:r>
              <a:rPr kumimoji="1" lang="ja-JP" altLang="en-US" dirty="0" smtClean="0"/>
              <a:t>（</a:t>
            </a:r>
            <a:r>
              <a:rPr kumimoji="1" lang="en-US" altLang="ja-JP" dirty="0" smtClean="0"/>
              <a:t>70</a:t>
            </a:r>
            <a:r>
              <a:rPr kumimoji="1" lang="ja-JP" altLang="en-US" dirty="0" smtClean="0"/>
              <a:t>代）</a:t>
            </a:r>
            <a:r>
              <a:rPr kumimoji="1" lang="en-US" altLang="ja-JP" dirty="0" smtClean="0"/>
              <a:t>(</a:t>
            </a:r>
            <a:r>
              <a:rPr kumimoji="1" lang="ja-JP" altLang="en-US" dirty="0" smtClean="0"/>
              <a:t>子供１人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1345385"/>
            <a:ext cx="5029200" cy="3657600"/>
          </a:xfrm>
          <a:prstGeom prst="rect">
            <a:avLst/>
          </a:prstGeom>
        </p:spPr>
      </p:pic>
      <p:graphicFrame>
        <p:nvGraphicFramePr>
          <p:cNvPr id="7" name="表 6"/>
          <p:cNvGraphicFramePr>
            <a:graphicFrameLocks noGrp="1"/>
          </p:cNvGraphicFramePr>
          <p:nvPr>
            <p:extLst/>
          </p:nvPr>
        </p:nvGraphicFramePr>
        <p:xfrm>
          <a:off x="3162300" y="5444105"/>
          <a:ext cx="5867400" cy="711200"/>
        </p:xfrm>
        <a:graphic>
          <a:graphicData uri="http://schemas.openxmlformats.org/drawingml/2006/table">
            <a:tbl>
              <a:tblPr/>
              <a:tblGrid>
                <a:gridCol w="977900"/>
                <a:gridCol w="977900"/>
                <a:gridCol w="977900"/>
                <a:gridCol w="977900"/>
                <a:gridCol w="977900"/>
                <a:gridCol w="977900"/>
              </a:tblGrid>
              <a:tr h="241300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25%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50%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75%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90%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調布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調布以外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928889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12601" y="274638"/>
            <a:ext cx="8826522" cy="1143000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 smtClean="0"/>
              <a:t>仕送り受け取り金</a:t>
            </a:r>
            <a:r>
              <a:rPr lang="ja-JP" altLang="en-US" dirty="0"/>
              <a:t>（円）</a:t>
            </a:r>
            <a:r>
              <a:rPr kumimoji="1" lang="ja-JP" altLang="en-US" dirty="0" smtClean="0"/>
              <a:t>（</a:t>
            </a:r>
            <a:r>
              <a:rPr kumimoji="1" lang="en-US" altLang="ja-JP" dirty="0" smtClean="0"/>
              <a:t>70</a:t>
            </a:r>
            <a:r>
              <a:rPr kumimoji="1" lang="ja-JP" altLang="en-US" dirty="0" smtClean="0"/>
              <a:t>代）</a:t>
            </a:r>
            <a:r>
              <a:rPr kumimoji="1" lang="en-US" altLang="ja-JP" dirty="0" smtClean="0"/>
              <a:t>(</a:t>
            </a:r>
            <a:r>
              <a:rPr kumimoji="1" lang="ja-JP" altLang="en-US" dirty="0" smtClean="0"/>
              <a:t>子供２人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1345385"/>
            <a:ext cx="5029200" cy="3657600"/>
          </a:xfrm>
          <a:prstGeom prst="rect">
            <a:avLst/>
          </a:prstGeom>
        </p:spPr>
      </p:pic>
      <p:graphicFrame>
        <p:nvGraphicFramePr>
          <p:cNvPr id="5" name="表 4"/>
          <p:cNvGraphicFramePr>
            <a:graphicFrameLocks noGrp="1"/>
          </p:cNvGraphicFramePr>
          <p:nvPr>
            <p:extLst/>
          </p:nvPr>
        </p:nvGraphicFramePr>
        <p:xfrm>
          <a:off x="3162300" y="5418956"/>
          <a:ext cx="5867400" cy="711200"/>
        </p:xfrm>
        <a:graphic>
          <a:graphicData uri="http://schemas.openxmlformats.org/drawingml/2006/table">
            <a:tbl>
              <a:tblPr/>
              <a:tblGrid>
                <a:gridCol w="977900"/>
                <a:gridCol w="977900"/>
                <a:gridCol w="977900"/>
                <a:gridCol w="977900"/>
                <a:gridCol w="977900"/>
                <a:gridCol w="977900"/>
              </a:tblGrid>
              <a:tr h="241300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25%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50%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75%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90%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調布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調布以外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780479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50321" y="274638"/>
            <a:ext cx="8738508" cy="1143000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 smtClean="0"/>
              <a:t>仕送り受け取り金</a:t>
            </a:r>
            <a:r>
              <a:rPr lang="ja-JP" altLang="en-US" dirty="0"/>
              <a:t>（円）</a:t>
            </a:r>
            <a:r>
              <a:rPr kumimoji="1" lang="ja-JP" altLang="en-US" dirty="0" smtClean="0"/>
              <a:t>（</a:t>
            </a:r>
            <a:r>
              <a:rPr kumimoji="1" lang="en-US" altLang="ja-JP" dirty="0" smtClean="0"/>
              <a:t>70</a:t>
            </a:r>
            <a:r>
              <a:rPr kumimoji="1" lang="ja-JP" altLang="en-US" dirty="0" smtClean="0"/>
              <a:t>代）</a:t>
            </a:r>
            <a:r>
              <a:rPr kumimoji="1" lang="en-US" altLang="ja-JP" dirty="0" smtClean="0"/>
              <a:t>(</a:t>
            </a:r>
            <a:r>
              <a:rPr kumimoji="1" lang="ja-JP" altLang="en-US" dirty="0" smtClean="0"/>
              <a:t>子供３人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1600200"/>
            <a:ext cx="5029200" cy="3657600"/>
          </a:xfrm>
          <a:prstGeom prst="rect">
            <a:avLst/>
          </a:prstGeom>
        </p:spPr>
      </p:pic>
      <p:graphicFrame>
        <p:nvGraphicFramePr>
          <p:cNvPr id="4" name="表 3"/>
          <p:cNvGraphicFramePr>
            <a:graphicFrameLocks noGrp="1"/>
          </p:cNvGraphicFramePr>
          <p:nvPr>
            <p:extLst/>
          </p:nvPr>
        </p:nvGraphicFramePr>
        <p:xfrm>
          <a:off x="3162300" y="5595004"/>
          <a:ext cx="5867400" cy="711200"/>
        </p:xfrm>
        <a:graphic>
          <a:graphicData uri="http://schemas.openxmlformats.org/drawingml/2006/table">
            <a:tbl>
              <a:tblPr/>
              <a:tblGrid>
                <a:gridCol w="977900"/>
                <a:gridCol w="977900"/>
                <a:gridCol w="977900"/>
                <a:gridCol w="977900"/>
                <a:gridCol w="977900"/>
                <a:gridCol w="977900"/>
              </a:tblGrid>
              <a:tr h="241300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25%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50%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75%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90%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調布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100000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調布以外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35000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35000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97206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仕送り金（</a:t>
            </a:r>
            <a:r>
              <a:rPr kumimoji="1" lang="en-US" altLang="ja-JP" dirty="0" smtClean="0"/>
              <a:t>70</a:t>
            </a:r>
            <a:r>
              <a:rPr kumimoji="1" lang="ja-JP" altLang="en-US" dirty="0" smtClean="0"/>
              <a:t>代）</a:t>
            </a:r>
            <a:r>
              <a:rPr lang="ja-JP" altLang="en-US" dirty="0"/>
              <a:t>（円</a:t>
            </a:r>
            <a:r>
              <a:rPr lang="ja-JP" altLang="en-US" dirty="0" smtClean="0"/>
              <a:t>）</a:t>
            </a:r>
            <a:r>
              <a:rPr lang="en-US" altLang="ja-JP" dirty="0" smtClean="0"/>
              <a:t>(</a:t>
            </a:r>
            <a:r>
              <a:rPr kumimoji="1" lang="ja-JP" altLang="en-US" dirty="0" smtClean="0"/>
              <a:t>子供１人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1417638"/>
            <a:ext cx="5029200" cy="3657600"/>
          </a:xfrm>
          <a:prstGeom prst="rect">
            <a:avLst/>
          </a:prstGeom>
        </p:spPr>
      </p:pic>
      <p:graphicFrame>
        <p:nvGraphicFramePr>
          <p:cNvPr id="4" name="表 3"/>
          <p:cNvGraphicFramePr>
            <a:graphicFrameLocks noGrp="1"/>
          </p:cNvGraphicFramePr>
          <p:nvPr>
            <p:extLst/>
          </p:nvPr>
        </p:nvGraphicFramePr>
        <p:xfrm>
          <a:off x="3162300" y="5481830"/>
          <a:ext cx="5867400" cy="711200"/>
        </p:xfrm>
        <a:graphic>
          <a:graphicData uri="http://schemas.openxmlformats.org/drawingml/2006/table">
            <a:tbl>
              <a:tblPr/>
              <a:tblGrid>
                <a:gridCol w="977900"/>
                <a:gridCol w="977900"/>
                <a:gridCol w="977900"/>
                <a:gridCol w="977900"/>
                <a:gridCol w="977900"/>
                <a:gridCol w="977900"/>
              </a:tblGrid>
              <a:tr h="241300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25%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50%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75%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90%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調布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調布以外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854338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仕送り金</a:t>
            </a:r>
            <a:r>
              <a:rPr lang="ja-JP" altLang="en-US" dirty="0"/>
              <a:t>（円）</a:t>
            </a:r>
            <a:r>
              <a:rPr kumimoji="1" lang="ja-JP" altLang="en-US" dirty="0" smtClean="0"/>
              <a:t>（</a:t>
            </a:r>
            <a:r>
              <a:rPr kumimoji="1" lang="en-US" altLang="ja-JP" dirty="0" smtClean="0"/>
              <a:t>70</a:t>
            </a:r>
            <a:r>
              <a:rPr kumimoji="1" lang="ja-JP" altLang="en-US" dirty="0" smtClean="0"/>
              <a:t>代）（子供２人）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1298404"/>
            <a:ext cx="5029200" cy="3657600"/>
          </a:xfrm>
          <a:prstGeom prst="rect">
            <a:avLst/>
          </a:prstGeom>
        </p:spPr>
      </p:pic>
      <p:graphicFrame>
        <p:nvGraphicFramePr>
          <p:cNvPr id="4" name="表 3"/>
          <p:cNvGraphicFramePr>
            <a:graphicFrameLocks noGrp="1"/>
          </p:cNvGraphicFramePr>
          <p:nvPr>
            <p:extLst/>
          </p:nvPr>
        </p:nvGraphicFramePr>
        <p:xfrm>
          <a:off x="3162300" y="5481830"/>
          <a:ext cx="5867400" cy="711200"/>
        </p:xfrm>
        <a:graphic>
          <a:graphicData uri="http://schemas.openxmlformats.org/drawingml/2006/table">
            <a:tbl>
              <a:tblPr/>
              <a:tblGrid>
                <a:gridCol w="977900"/>
                <a:gridCol w="977900"/>
                <a:gridCol w="977900"/>
                <a:gridCol w="977900"/>
                <a:gridCol w="977900"/>
                <a:gridCol w="977900"/>
              </a:tblGrid>
              <a:tr h="241300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25%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50%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75%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90%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調布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調布以外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777376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仕送り金</a:t>
            </a:r>
            <a:r>
              <a:rPr kumimoji="1" lang="en-US" altLang="ja-JP" dirty="0" smtClean="0"/>
              <a:t>(</a:t>
            </a:r>
            <a:r>
              <a:rPr kumimoji="1" lang="ja-JP" altLang="en-US" dirty="0" smtClean="0"/>
              <a:t>円</a:t>
            </a:r>
            <a:r>
              <a:rPr kumimoji="1" lang="en-US" altLang="ja-JP" dirty="0" smtClean="0"/>
              <a:t>)</a:t>
            </a:r>
            <a:r>
              <a:rPr kumimoji="1" lang="ja-JP" altLang="en-US" dirty="0" smtClean="0"/>
              <a:t>（</a:t>
            </a:r>
            <a:r>
              <a:rPr kumimoji="1" lang="en-US" altLang="ja-JP" dirty="0" smtClean="0"/>
              <a:t>70</a:t>
            </a:r>
            <a:r>
              <a:rPr kumimoji="1" lang="ja-JP" altLang="en-US" dirty="0" smtClean="0"/>
              <a:t>代）（子供３人）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1600200"/>
            <a:ext cx="5029200" cy="3657600"/>
          </a:xfrm>
          <a:prstGeom prst="rect">
            <a:avLst/>
          </a:prstGeom>
        </p:spPr>
      </p:pic>
      <p:graphicFrame>
        <p:nvGraphicFramePr>
          <p:cNvPr id="5" name="表 4"/>
          <p:cNvGraphicFramePr>
            <a:graphicFrameLocks noGrp="1"/>
          </p:cNvGraphicFramePr>
          <p:nvPr>
            <p:extLst/>
          </p:nvPr>
        </p:nvGraphicFramePr>
        <p:xfrm>
          <a:off x="3162300" y="5494405"/>
          <a:ext cx="5867400" cy="711200"/>
        </p:xfrm>
        <a:graphic>
          <a:graphicData uri="http://schemas.openxmlformats.org/drawingml/2006/table">
            <a:tbl>
              <a:tblPr/>
              <a:tblGrid>
                <a:gridCol w="977900"/>
                <a:gridCol w="977900"/>
                <a:gridCol w="977900"/>
                <a:gridCol w="977900"/>
                <a:gridCol w="977900"/>
                <a:gridCol w="977900"/>
              </a:tblGrid>
              <a:tr h="241300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25%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50%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75%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90%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調布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調布以外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500000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7156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高齢者の活動に関する分析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13"/>
            </a:pPr>
            <a:r>
              <a:rPr kumimoji="1" lang="ja-JP" altLang="en-US" dirty="0" smtClean="0"/>
              <a:t>運動量（歩く量）</a:t>
            </a:r>
            <a:endParaRPr kumimoji="1" lang="en-US" altLang="ja-JP" dirty="0" smtClean="0"/>
          </a:p>
          <a:p>
            <a:pPr lvl="1"/>
            <a:r>
              <a:rPr kumimoji="1" lang="ja-JP" altLang="en-US" dirty="0" smtClean="0"/>
              <a:t>徒歩の量を運動量として使用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（定義）</a:t>
            </a:r>
            <a:r>
              <a:rPr lang="en-US" altLang="ja-JP" dirty="0" smtClean="0"/>
              <a:t> </a:t>
            </a:r>
            <a:r>
              <a:rPr lang="ja-JP" altLang="en-US" dirty="0" smtClean="0"/>
              <a:t>運動量</a:t>
            </a:r>
            <a:r>
              <a:rPr lang="ja-JP" altLang="en-US" b="1" dirty="0" smtClean="0"/>
              <a:t>多</a:t>
            </a:r>
            <a:r>
              <a:rPr lang="ja-JP" altLang="en-US" dirty="0" smtClean="0"/>
              <a:t>＝一日</a:t>
            </a:r>
            <a:r>
              <a:rPr lang="en-US" altLang="ja-JP" dirty="0" smtClean="0"/>
              <a:t>60</a:t>
            </a:r>
            <a:r>
              <a:rPr lang="ja-JP" altLang="en-US" dirty="0" smtClean="0"/>
              <a:t>分</a:t>
            </a:r>
            <a:r>
              <a:rPr lang="ja-JP" altLang="en-US" b="1" dirty="0" smtClean="0"/>
              <a:t>以上</a:t>
            </a:r>
            <a:r>
              <a:rPr lang="ja-JP" altLang="en-US" dirty="0" smtClean="0"/>
              <a:t>　｜　運動量</a:t>
            </a:r>
            <a:r>
              <a:rPr lang="ja-JP" altLang="en-US" b="1" dirty="0" smtClean="0"/>
              <a:t>少</a:t>
            </a:r>
            <a:r>
              <a:rPr lang="ja-JP" altLang="en-US" dirty="0" smtClean="0"/>
              <a:t>＝一日</a:t>
            </a:r>
            <a:r>
              <a:rPr lang="en-US" altLang="ja-JP" dirty="0" smtClean="0"/>
              <a:t>60</a:t>
            </a:r>
            <a:r>
              <a:rPr lang="ja-JP" altLang="en-US" dirty="0" smtClean="0"/>
              <a:t>分</a:t>
            </a:r>
            <a:r>
              <a:rPr lang="ja-JP" altLang="en-US" b="1" dirty="0" smtClean="0"/>
              <a:t>未満</a:t>
            </a:r>
            <a:endParaRPr kumimoji="1" lang="en-US" altLang="ja-JP" b="1" dirty="0" smtClean="0"/>
          </a:p>
          <a:p>
            <a:pPr marL="514350" indent="-514350">
              <a:buFont typeface="+mj-lt"/>
              <a:buAutoNum type="arabicPeriod" startAt="13"/>
            </a:pPr>
            <a:r>
              <a:rPr lang="ja-JP" altLang="en-US" dirty="0" smtClean="0"/>
              <a:t>社会活動への参加</a:t>
            </a:r>
            <a:endParaRPr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4E58B-9419-9348-89F8-5E2D9470142A}" type="slidenum">
              <a:rPr kumimoji="1" lang="ja-JP" altLang="en-US" smtClean="0"/>
              <a:t>77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845099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運動量の分布（女性）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4E58B-9419-9348-89F8-5E2D9470142A}" type="slidenum">
              <a:rPr kumimoji="1" lang="ja-JP" altLang="en-US" smtClean="0"/>
              <a:t>78</a:t>
            </a:fld>
            <a:endParaRPr kumimoji="1" lang="ja-JP" altLang="en-US"/>
          </a:p>
        </p:txBody>
      </p:sp>
      <p:graphicFrame>
        <p:nvGraphicFramePr>
          <p:cNvPr id="7" name="コンテンツ プレースホルダー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397304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7700904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運動量の分布（男性）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4E58B-9419-9348-89F8-5E2D9470142A}" type="slidenum">
              <a:rPr kumimoji="1" lang="ja-JP" altLang="en-US" smtClean="0"/>
              <a:t>79</a:t>
            </a:fld>
            <a:endParaRPr kumimoji="1" lang="ja-JP" altLang="en-US"/>
          </a:p>
        </p:txBody>
      </p:sp>
      <p:graphicFrame>
        <p:nvGraphicFramePr>
          <p:cNvPr id="6" name="コンテンツ プレースホルダー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410210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901977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ADL</a:t>
            </a:r>
            <a:r>
              <a:rPr lang="ja-JP" altLang="en-US" dirty="0" smtClean="0"/>
              <a:t>（日常動作）の項目</a:t>
            </a:r>
            <a:endParaRPr 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ja-JP" altLang="ja-JP" dirty="0" smtClean="0"/>
              <a:t>靴下</a:t>
            </a:r>
            <a:r>
              <a:rPr lang="ja-JP" altLang="ja-JP" dirty="0"/>
              <a:t>や靴を履いたり脱いだりする</a:t>
            </a:r>
          </a:p>
          <a:p>
            <a:r>
              <a:rPr lang="ja-JP" altLang="ja-JP" dirty="0" smtClean="0"/>
              <a:t>部屋</a:t>
            </a:r>
            <a:r>
              <a:rPr lang="ja-JP" altLang="ja-JP" dirty="0"/>
              <a:t>の中を歩いて移動する</a:t>
            </a:r>
          </a:p>
          <a:p>
            <a:r>
              <a:rPr lang="ja-JP" altLang="ja-JP" dirty="0" smtClean="0"/>
              <a:t>ひとり</a:t>
            </a:r>
            <a:r>
              <a:rPr lang="ja-JP" altLang="ja-JP" dirty="0"/>
              <a:t>で入浴する</a:t>
            </a:r>
          </a:p>
          <a:p>
            <a:r>
              <a:rPr lang="ja-JP" altLang="ja-JP" dirty="0" smtClean="0"/>
              <a:t>自分</a:t>
            </a:r>
            <a:r>
              <a:rPr lang="ja-JP" altLang="ja-JP" dirty="0"/>
              <a:t>で食事をする</a:t>
            </a:r>
          </a:p>
          <a:p>
            <a:r>
              <a:rPr lang="ja-JP" altLang="ja-JP" dirty="0" smtClean="0"/>
              <a:t>寝床</a:t>
            </a:r>
            <a:r>
              <a:rPr lang="ja-JP" altLang="ja-JP" dirty="0"/>
              <a:t>にはいったり、寝床から起きたりする</a:t>
            </a:r>
          </a:p>
          <a:p>
            <a:r>
              <a:rPr lang="ja-JP" altLang="ja-JP" dirty="0" smtClean="0"/>
              <a:t>洋式</a:t>
            </a:r>
            <a:r>
              <a:rPr lang="ja-JP" altLang="ja-JP" dirty="0"/>
              <a:t>のトイレを使って用を足す。もし、和式しか使っていない場合は、洋式を使った場合を想像してお答えください。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802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運動量の経年変化（女性）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4E58B-9419-9348-89F8-5E2D9470142A}" type="slidenum">
              <a:rPr kumimoji="1" lang="ja-JP" altLang="en-US" smtClean="0"/>
              <a:t>80</a:t>
            </a:fld>
            <a:endParaRPr kumimoji="1" lang="ja-JP" altLang="en-US"/>
          </a:p>
        </p:txBody>
      </p:sp>
      <p:graphicFrame>
        <p:nvGraphicFramePr>
          <p:cNvPr id="7" name="コンテンツ プレースホルダー 6"/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63236661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運動量の経年変化（男性）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4E58B-9419-9348-89F8-5E2D9470142A}" type="slidenum">
              <a:rPr kumimoji="1" lang="ja-JP" altLang="en-US" smtClean="0"/>
              <a:t>81</a:t>
            </a:fld>
            <a:endParaRPr kumimoji="1" lang="ja-JP" altLang="en-US"/>
          </a:p>
        </p:txBody>
      </p:sp>
      <p:graphicFrame>
        <p:nvGraphicFramePr>
          <p:cNvPr id="8" name="コンテンツ プレースホルダー 7"/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76914617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社会活動への参加人数（女性）</a:t>
            </a:r>
            <a:endParaRPr kumimoji="1" lang="ja-JP" altLang="en-US" dirty="0"/>
          </a:p>
        </p:txBody>
      </p:sp>
      <p:graphicFrame>
        <p:nvGraphicFramePr>
          <p:cNvPr id="6" name="コンテンツ プレースホルダー 5"/>
          <p:cNvGraphicFramePr>
            <a:graphicFrameLocks noGrp="1"/>
          </p:cNvGraphicFramePr>
          <p:nvPr>
            <p:ph idx="1"/>
            <p:extLst/>
          </p:nvPr>
        </p:nvGraphicFramePr>
        <p:xfrm>
          <a:off x="2296373" y="1544503"/>
          <a:ext cx="7655036" cy="4787937"/>
        </p:xfrm>
        <a:graphic>
          <a:graphicData uri="http://schemas.openxmlformats.org/drawingml/2006/table">
            <a:tbl>
              <a:tblPr/>
              <a:tblGrid>
                <a:gridCol w="2405870"/>
                <a:gridCol w="874861"/>
                <a:gridCol w="874861"/>
                <a:gridCol w="874861"/>
                <a:gridCol w="874861"/>
                <a:gridCol w="874861"/>
                <a:gridCol w="874861"/>
              </a:tblGrid>
              <a:tr h="435267"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ja-JP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女性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435267"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ja-JP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調布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ja-JP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調布以外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435267"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50</a:t>
                      </a:r>
                      <a:r>
                        <a:rPr lang="ja-JP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代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60</a:t>
                      </a:r>
                      <a:r>
                        <a:rPr lang="ja-JP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代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70</a:t>
                      </a:r>
                      <a:r>
                        <a:rPr lang="ja-JP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代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50</a:t>
                      </a:r>
                      <a:r>
                        <a:rPr lang="ja-JP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代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60</a:t>
                      </a:r>
                      <a:r>
                        <a:rPr lang="ja-JP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代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70</a:t>
                      </a:r>
                      <a:r>
                        <a:rPr lang="ja-JP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代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5267"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町内会活動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3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7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25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94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126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35267"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近所の手助け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5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6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21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29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5267"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ボランティア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4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5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6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20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86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88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5267"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宗教関係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6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12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34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53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5267"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政治関係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0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0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5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5267"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趣味・旅行・娯楽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5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15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9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39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152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140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5267"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学習・習い事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5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11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9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39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112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103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5267"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運動・スポーツ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4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12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8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32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115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100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7702330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社会活動への参加人数（男性）</a:t>
            </a:r>
            <a:endParaRPr kumimoji="1" lang="ja-JP" altLang="en-US" dirty="0"/>
          </a:p>
        </p:txBody>
      </p:sp>
      <p:graphicFrame>
        <p:nvGraphicFramePr>
          <p:cNvPr id="6" name="コンテンツ プレースホルダー 5"/>
          <p:cNvGraphicFramePr>
            <a:graphicFrameLocks noGrp="1"/>
          </p:cNvGraphicFramePr>
          <p:nvPr>
            <p:ph idx="1"/>
            <p:extLst/>
          </p:nvPr>
        </p:nvGraphicFramePr>
        <p:xfrm>
          <a:off x="2296373" y="1544503"/>
          <a:ext cx="7655036" cy="4787937"/>
        </p:xfrm>
        <a:graphic>
          <a:graphicData uri="http://schemas.openxmlformats.org/drawingml/2006/table">
            <a:tbl>
              <a:tblPr/>
              <a:tblGrid>
                <a:gridCol w="2405870"/>
                <a:gridCol w="874861"/>
                <a:gridCol w="874861"/>
                <a:gridCol w="874861"/>
                <a:gridCol w="874861"/>
                <a:gridCol w="874861"/>
                <a:gridCol w="874861"/>
              </a:tblGrid>
              <a:tr h="435267"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ja-JP" alt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男性</a:t>
                      </a:r>
                      <a:endParaRPr lang="ja-JP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435267"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ja-JP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調布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ja-JP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調布以外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435267"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50</a:t>
                      </a:r>
                      <a:r>
                        <a:rPr lang="ja-JP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代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60</a:t>
                      </a:r>
                      <a:r>
                        <a:rPr lang="ja-JP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代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70</a:t>
                      </a:r>
                      <a:r>
                        <a:rPr lang="ja-JP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代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50</a:t>
                      </a:r>
                      <a:r>
                        <a:rPr lang="ja-JP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代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60</a:t>
                      </a:r>
                      <a:r>
                        <a:rPr lang="ja-JP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代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70</a:t>
                      </a:r>
                      <a:r>
                        <a:rPr lang="ja-JP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代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5267"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町内会活動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0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9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7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32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135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162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35267"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近所の手助け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0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5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0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25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33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5267"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ボランティア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0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7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3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15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82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77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5267"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宗教関係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3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8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27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28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5267"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政治関係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0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0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3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13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11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5267"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趣味・旅行・娯楽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0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14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6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28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118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131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5267"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学習・習い事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0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6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5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30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41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5267"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運動・スポーツ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0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8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28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98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106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2944757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社会参加</a:t>
            </a:r>
            <a:r>
              <a:rPr kumimoji="1" lang="ja-JP" altLang="en-US" dirty="0" smtClean="0"/>
              <a:t>の経年変化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en-US" sz="3600" dirty="0" smtClean="0"/>
              <a:t>（町内会活動を通して</a:t>
            </a:r>
            <a:r>
              <a:rPr lang="ja-JP" altLang="en-US" sz="3600" dirty="0"/>
              <a:t>他人と関わりが</a:t>
            </a:r>
            <a:r>
              <a:rPr lang="ja-JP" altLang="en-US" sz="3600" dirty="0" smtClean="0"/>
              <a:t>ある人</a:t>
            </a:r>
            <a:r>
              <a:rPr kumimoji="1" lang="ja-JP" altLang="en-US" sz="3600" dirty="0" smtClean="0"/>
              <a:t>）</a:t>
            </a:r>
            <a:endParaRPr kumimoji="1" lang="ja-JP" altLang="en-US" sz="36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4E58B-9419-9348-89F8-5E2D9470142A}" type="slidenum">
              <a:rPr kumimoji="1" lang="ja-JP" altLang="en-US" smtClean="0"/>
              <a:t>84</a:t>
            </a:fld>
            <a:endParaRPr kumimoji="1" lang="ja-JP" altLang="en-US"/>
          </a:p>
        </p:txBody>
      </p:sp>
      <p:graphicFrame>
        <p:nvGraphicFramePr>
          <p:cNvPr id="5" name="コンテンツ プレースホルダー 4"/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81425900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社会参加</a:t>
            </a:r>
            <a:r>
              <a:rPr kumimoji="1" lang="ja-JP" altLang="en-US" dirty="0" smtClean="0"/>
              <a:t>の経年変化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en-US" sz="3600" dirty="0" smtClean="0"/>
              <a:t>（近所の手助けを通して</a:t>
            </a:r>
            <a:r>
              <a:rPr lang="ja-JP" altLang="en-US" sz="3600" dirty="0"/>
              <a:t>他人と関わりが</a:t>
            </a:r>
            <a:r>
              <a:rPr lang="ja-JP" altLang="en-US" sz="3600" dirty="0" smtClean="0"/>
              <a:t>ある人</a:t>
            </a:r>
            <a:r>
              <a:rPr kumimoji="1" lang="ja-JP" altLang="en-US" sz="3600" dirty="0" smtClean="0"/>
              <a:t>）</a:t>
            </a:r>
            <a:endParaRPr kumimoji="1" lang="ja-JP" altLang="en-US" sz="36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4E58B-9419-9348-89F8-5E2D9470142A}" type="slidenum">
              <a:rPr kumimoji="1" lang="ja-JP" altLang="en-US" smtClean="0"/>
              <a:t>85</a:t>
            </a:fld>
            <a:endParaRPr kumimoji="1" lang="ja-JP" altLang="en-US"/>
          </a:p>
        </p:txBody>
      </p:sp>
      <p:graphicFrame>
        <p:nvGraphicFramePr>
          <p:cNvPr id="5" name="コンテンツ プレースホルダー 4"/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08694188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社会参加</a:t>
            </a:r>
            <a:r>
              <a:rPr kumimoji="1" lang="ja-JP" altLang="en-US" dirty="0" smtClean="0"/>
              <a:t>の経年変化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en-US" sz="3600" dirty="0" smtClean="0"/>
              <a:t>（ボランティアを通して</a:t>
            </a:r>
            <a:r>
              <a:rPr lang="ja-JP" altLang="en-US" sz="3600" dirty="0"/>
              <a:t>他人と関わりが</a:t>
            </a:r>
            <a:r>
              <a:rPr lang="ja-JP" altLang="en-US" sz="3600" dirty="0" smtClean="0"/>
              <a:t>ある人</a:t>
            </a:r>
            <a:r>
              <a:rPr kumimoji="1" lang="ja-JP" altLang="en-US" sz="3600" dirty="0" smtClean="0"/>
              <a:t>）</a:t>
            </a:r>
            <a:endParaRPr kumimoji="1" lang="ja-JP" altLang="en-US" sz="36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4E58B-9419-9348-89F8-5E2D9470142A}" type="slidenum">
              <a:rPr kumimoji="1" lang="ja-JP" altLang="en-US" smtClean="0"/>
              <a:t>86</a:t>
            </a:fld>
            <a:endParaRPr kumimoji="1" lang="ja-JP" altLang="en-US"/>
          </a:p>
        </p:txBody>
      </p:sp>
      <p:graphicFrame>
        <p:nvGraphicFramePr>
          <p:cNvPr id="5" name="コンテンツ プレースホルダー 4"/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08694188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社会参加</a:t>
            </a:r>
            <a:r>
              <a:rPr kumimoji="1" lang="ja-JP" altLang="en-US" dirty="0" smtClean="0"/>
              <a:t>の経年変化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en-US" sz="3600" dirty="0" smtClean="0"/>
              <a:t>（宗教活動を通して</a:t>
            </a:r>
            <a:r>
              <a:rPr lang="ja-JP" altLang="en-US" sz="3600" dirty="0"/>
              <a:t>他人と関わりが</a:t>
            </a:r>
            <a:r>
              <a:rPr lang="ja-JP" altLang="en-US" sz="3600" dirty="0" smtClean="0"/>
              <a:t>ある人</a:t>
            </a:r>
            <a:r>
              <a:rPr kumimoji="1" lang="ja-JP" altLang="en-US" sz="3600" dirty="0" smtClean="0"/>
              <a:t>）</a:t>
            </a:r>
            <a:endParaRPr kumimoji="1" lang="ja-JP" altLang="en-US" sz="36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4E58B-9419-9348-89F8-5E2D9470142A}" type="slidenum">
              <a:rPr kumimoji="1" lang="ja-JP" altLang="en-US" smtClean="0"/>
              <a:t>87</a:t>
            </a:fld>
            <a:endParaRPr kumimoji="1" lang="ja-JP" altLang="en-US"/>
          </a:p>
        </p:txBody>
      </p:sp>
      <p:graphicFrame>
        <p:nvGraphicFramePr>
          <p:cNvPr id="5" name="コンテンツ プレースホルダー 4"/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08694188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社会参加</a:t>
            </a:r>
            <a:r>
              <a:rPr kumimoji="1" lang="ja-JP" altLang="en-US" dirty="0" smtClean="0"/>
              <a:t>の経年変化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en-US" sz="3600" dirty="0" smtClean="0"/>
              <a:t>（政治活動を通して</a:t>
            </a:r>
            <a:r>
              <a:rPr lang="ja-JP" altLang="en-US" sz="3600" dirty="0"/>
              <a:t>他人と関わりが</a:t>
            </a:r>
            <a:r>
              <a:rPr lang="ja-JP" altLang="en-US" sz="3600" dirty="0" smtClean="0"/>
              <a:t>ある人</a:t>
            </a:r>
            <a:r>
              <a:rPr kumimoji="1" lang="ja-JP" altLang="en-US" sz="3600" dirty="0" smtClean="0"/>
              <a:t>）</a:t>
            </a:r>
            <a:endParaRPr kumimoji="1" lang="ja-JP" altLang="en-US" sz="36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4E58B-9419-9348-89F8-5E2D9470142A}" type="slidenum">
              <a:rPr kumimoji="1" lang="ja-JP" altLang="en-US" smtClean="0"/>
              <a:t>88</a:t>
            </a:fld>
            <a:endParaRPr kumimoji="1" lang="ja-JP" altLang="en-US"/>
          </a:p>
        </p:txBody>
      </p:sp>
      <p:graphicFrame>
        <p:nvGraphicFramePr>
          <p:cNvPr id="5" name="コンテンツ プレースホルダー 4"/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08694188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社会参加</a:t>
            </a:r>
            <a:r>
              <a:rPr kumimoji="1" lang="ja-JP" altLang="en-US" dirty="0" smtClean="0"/>
              <a:t>の経年変化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en-US" sz="3600" dirty="0" smtClean="0"/>
              <a:t>（趣味旅行娯楽を通して</a:t>
            </a:r>
            <a:r>
              <a:rPr lang="ja-JP" altLang="en-US" sz="3600" dirty="0"/>
              <a:t>他人と関わりが</a:t>
            </a:r>
            <a:r>
              <a:rPr lang="ja-JP" altLang="en-US" sz="3600" dirty="0" smtClean="0"/>
              <a:t>ある人</a:t>
            </a:r>
            <a:r>
              <a:rPr kumimoji="1" lang="ja-JP" altLang="en-US" sz="3600" dirty="0" smtClean="0"/>
              <a:t>）</a:t>
            </a:r>
            <a:endParaRPr kumimoji="1" lang="ja-JP" altLang="en-US" sz="36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4E58B-9419-9348-89F8-5E2D9470142A}" type="slidenum">
              <a:rPr kumimoji="1" lang="ja-JP" altLang="en-US" smtClean="0"/>
              <a:t>89</a:t>
            </a:fld>
            <a:endParaRPr kumimoji="1" lang="ja-JP" altLang="en-US"/>
          </a:p>
        </p:txBody>
      </p:sp>
      <p:graphicFrame>
        <p:nvGraphicFramePr>
          <p:cNvPr id="5" name="コンテンツ プレースホルダー 4"/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086941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1.</a:t>
            </a:r>
            <a:r>
              <a:rPr kumimoji="1" lang="ja-JP" altLang="en-US" dirty="0" smtClean="0"/>
              <a:t>　</a:t>
            </a:r>
            <a:r>
              <a:rPr lang="en-US" altLang="ja-JP" dirty="0" smtClean="0"/>
              <a:t>ADL</a:t>
            </a:r>
            <a:r>
              <a:rPr lang="ja-JP" altLang="en-US" dirty="0" smtClean="0"/>
              <a:t>推移</a:t>
            </a:r>
            <a:r>
              <a:rPr kumimoji="1" lang="ja-JP" altLang="en-US" dirty="0" smtClean="0"/>
              <a:t>確率（</a:t>
            </a:r>
            <a:r>
              <a:rPr lang="en-US" altLang="ja-JP" dirty="0" smtClean="0"/>
              <a:t>50</a:t>
            </a:r>
            <a:r>
              <a:rPr lang="ja-JP" altLang="en-US" dirty="0" smtClean="0"/>
              <a:t>代）</a:t>
            </a:r>
            <a:endParaRPr kumimoji="1" lang="ja-JP" altLang="en-US" dirty="0"/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/>
          </p:nvPr>
        </p:nvGraphicFramePr>
        <p:xfrm>
          <a:off x="1527690" y="1417638"/>
          <a:ext cx="9136620" cy="4102100"/>
        </p:xfrm>
        <a:graphic>
          <a:graphicData uri="http://schemas.openxmlformats.org/drawingml/2006/table">
            <a:tbl>
              <a:tblPr/>
              <a:tblGrid>
                <a:gridCol w="645540"/>
                <a:gridCol w="900000"/>
                <a:gridCol w="900000"/>
                <a:gridCol w="900000"/>
                <a:gridCol w="900000"/>
                <a:gridCol w="645540"/>
                <a:gridCol w="645540"/>
                <a:gridCol w="900000"/>
                <a:gridCol w="900000"/>
                <a:gridCol w="900000"/>
                <a:gridCol w="900000"/>
              </a:tblGrid>
              <a:tr h="215900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男性（調布）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男性（調布以外）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215900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2013</a:t>
                      </a:r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年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2013</a:t>
                      </a:r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年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215900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問題 </a:t>
                      </a:r>
                      <a:r>
                        <a:rPr lang="en-US" altLang="zh-TW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問題 </a:t>
                      </a:r>
                      <a:r>
                        <a:rPr lang="en-US" altLang="zh-TW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1-2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問題 </a:t>
                      </a:r>
                      <a:r>
                        <a:rPr lang="en-US" altLang="zh-TW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3 </a:t>
                      </a:r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以上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問題 </a:t>
                      </a:r>
                      <a:r>
                        <a:rPr lang="en-US" altLang="zh-TW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問題 </a:t>
                      </a:r>
                      <a:r>
                        <a:rPr lang="en-US" altLang="zh-TW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1-2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問題 </a:t>
                      </a:r>
                      <a:r>
                        <a:rPr lang="en-US" altLang="zh-TW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3 </a:t>
                      </a:r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以上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900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2011</a:t>
                      </a:r>
                      <a:r>
                        <a:rPr lang="ja-JP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年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問題 </a:t>
                      </a:r>
                      <a:r>
                        <a:rPr lang="en-US" altLang="zh-TW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100%</a:t>
                      </a:r>
                      <a:b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(-)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0%</a:t>
                      </a:r>
                      <a:b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(-)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(-)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2011</a:t>
                      </a:r>
                      <a:r>
                        <a:rPr lang="ja-JP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年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問題 </a:t>
                      </a:r>
                      <a:r>
                        <a:rPr lang="en-US" altLang="zh-TW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97.56%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(0.014)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2.44%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(0.014)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(-)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90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96%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98%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21590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問題 </a:t>
                      </a:r>
                      <a:r>
                        <a:rPr lang="en-US" altLang="zh-TW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1-2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100%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(-)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0%</a:t>
                      </a:r>
                      <a:b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(-)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0%</a:t>
                      </a:r>
                      <a:b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(-)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問題 </a:t>
                      </a:r>
                      <a:r>
                        <a:rPr lang="en-US" altLang="zh-TW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1-2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100%</a:t>
                      </a:r>
                      <a:b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(-)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0%</a:t>
                      </a:r>
                      <a:b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(-)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(-)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90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4%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2%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21590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問題 </a:t>
                      </a:r>
                      <a:r>
                        <a:rPr lang="en-US" altLang="zh-TW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3 </a:t>
                      </a:r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以上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0%</a:t>
                      </a:r>
                      <a:b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(-)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0%</a:t>
                      </a:r>
                      <a:b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(-)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0%</a:t>
                      </a:r>
                      <a:b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(-)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問題 </a:t>
                      </a:r>
                      <a:r>
                        <a:rPr lang="en-US" altLang="zh-TW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3 </a:t>
                      </a:r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以上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(-)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0%</a:t>
                      </a:r>
                      <a:b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(-)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0%</a:t>
                      </a:r>
                      <a:b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(-)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90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</a:tr>
              <a:tr h="215900">
                <a:tc>
                  <a:txBody>
                    <a:bodyPr/>
                    <a:lstStyle/>
                    <a:p>
                      <a:pPr algn="ctr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15900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女性</a:t>
                      </a:r>
                      <a:r>
                        <a:rPr lang="ja-JP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（調布）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女性</a:t>
                      </a:r>
                      <a:r>
                        <a:rPr lang="ja-JP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（調布以外）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ja-JP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2013</a:t>
                      </a:r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年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2013</a:t>
                      </a:r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年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215900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問題 </a:t>
                      </a:r>
                      <a:r>
                        <a:rPr lang="en-US" altLang="zh-TW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問題 </a:t>
                      </a:r>
                      <a:r>
                        <a:rPr lang="en-US" altLang="zh-TW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1-2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問題 </a:t>
                      </a:r>
                      <a:r>
                        <a:rPr lang="en-US" altLang="zh-TW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3 </a:t>
                      </a:r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以上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　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問題 </a:t>
                      </a:r>
                      <a:r>
                        <a:rPr lang="en-US" altLang="zh-TW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問題 </a:t>
                      </a:r>
                      <a:r>
                        <a:rPr lang="en-US" altLang="zh-TW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1-2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問題 </a:t>
                      </a:r>
                      <a:r>
                        <a:rPr lang="en-US" altLang="zh-TW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3 </a:t>
                      </a:r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以上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900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2011</a:t>
                      </a:r>
                      <a:r>
                        <a:rPr lang="ja-JP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年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問題 </a:t>
                      </a:r>
                      <a:r>
                        <a:rPr lang="en-US" altLang="zh-TW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97.3%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(0.027)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2.7%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(0.027)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(-)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2011</a:t>
                      </a:r>
                      <a:r>
                        <a:rPr lang="ja-JP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年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問題 </a:t>
                      </a:r>
                      <a:r>
                        <a:rPr lang="en-US" altLang="zh-TW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99.37%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(0.006)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0.63%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(0.006)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0%</a:t>
                      </a:r>
                      <a:b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(-)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90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99%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98%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21590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問題 </a:t>
                      </a:r>
                      <a:r>
                        <a:rPr lang="en-US" altLang="zh-TW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1-2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(-)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(-)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(-)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問題 </a:t>
                      </a:r>
                      <a:r>
                        <a:rPr lang="en-US" altLang="zh-TW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1-2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80.00%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(0.200)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20.00%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(0.200)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0%</a:t>
                      </a:r>
                      <a:b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(-)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90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1%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2%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21590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問題 </a:t>
                      </a:r>
                      <a:r>
                        <a:rPr lang="en-US" altLang="zh-TW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3 </a:t>
                      </a:r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以上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(-)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(-)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(-)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問題 </a:t>
                      </a:r>
                      <a:r>
                        <a:rPr lang="en-US" altLang="zh-TW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3 </a:t>
                      </a:r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以上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100%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(-)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0%</a:t>
                      </a:r>
                      <a:b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(-)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0%</a:t>
                      </a:r>
                      <a:b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</a:br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(-)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90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0%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S Gothic" charset="-128"/>
                          <a:ea typeface="MS Gothic" charset="-128"/>
                          <a:cs typeface="MS Gothic" charset="-128"/>
                        </a:rPr>
                        <a:t>1%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163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社会参加</a:t>
            </a:r>
            <a:r>
              <a:rPr kumimoji="1" lang="ja-JP" altLang="en-US" dirty="0" smtClean="0"/>
              <a:t>の経年変化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en-US" sz="3600" dirty="0" smtClean="0"/>
              <a:t>（学習・習い事を通して</a:t>
            </a:r>
            <a:r>
              <a:rPr lang="ja-JP" altLang="en-US" sz="3600" dirty="0"/>
              <a:t>他人と関わりが</a:t>
            </a:r>
            <a:r>
              <a:rPr lang="ja-JP" altLang="en-US" sz="3600" dirty="0" smtClean="0"/>
              <a:t>ある人</a:t>
            </a:r>
            <a:r>
              <a:rPr kumimoji="1" lang="ja-JP" altLang="en-US" sz="3600" dirty="0" smtClean="0"/>
              <a:t>）</a:t>
            </a:r>
            <a:endParaRPr kumimoji="1" lang="ja-JP" altLang="en-US" sz="36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4E58B-9419-9348-89F8-5E2D9470142A}" type="slidenum">
              <a:rPr kumimoji="1" lang="ja-JP" altLang="en-US" smtClean="0"/>
              <a:t>90</a:t>
            </a:fld>
            <a:endParaRPr kumimoji="1" lang="ja-JP" altLang="en-US"/>
          </a:p>
        </p:txBody>
      </p:sp>
      <p:graphicFrame>
        <p:nvGraphicFramePr>
          <p:cNvPr id="5" name="コンテンツ プレースホルダー 4"/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08694188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 smtClean="0"/>
              <a:t>社会参加の経年変化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en-US" sz="3600" dirty="0" smtClean="0"/>
              <a:t>（運動・スポーツを通して</a:t>
            </a:r>
            <a:r>
              <a:rPr lang="ja-JP" altLang="en-US" sz="3600" dirty="0"/>
              <a:t>他人と関わりが</a:t>
            </a:r>
            <a:r>
              <a:rPr lang="ja-JP" altLang="en-US" sz="3600" dirty="0" smtClean="0"/>
              <a:t>ある人</a:t>
            </a:r>
            <a:r>
              <a:rPr kumimoji="1" lang="ja-JP" altLang="en-US" sz="3600" dirty="0" smtClean="0"/>
              <a:t>）</a:t>
            </a:r>
            <a:endParaRPr kumimoji="1" lang="ja-JP" altLang="en-US" sz="36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4E58B-9419-9348-89F8-5E2D9470142A}" type="slidenum">
              <a:rPr kumimoji="1" lang="ja-JP" altLang="en-US" smtClean="0"/>
              <a:t>91</a:t>
            </a:fld>
            <a:endParaRPr kumimoji="1" lang="ja-JP" altLang="en-US"/>
          </a:p>
        </p:txBody>
      </p:sp>
      <p:graphicFrame>
        <p:nvGraphicFramePr>
          <p:cNvPr id="5" name="コンテンツ プレースホルダー 4"/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08694188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高齢者の介護と孫の世話に関する分析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自分が介護に関わ</a:t>
            </a:r>
            <a:r>
              <a:rPr lang="ja-JP" altLang="en-US" dirty="0" smtClean="0"/>
              <a:t>る可能性のある</a:t>
            </a:r>
            <a:r>
              <a:rPr kumimoji="1" lang="ja-JP" altLang="en-US" dirty="0" smtClean="0"/>
              <a:t>親の数と孫の数</a:t>
            </a:r>
            <a:endParaRPr kumimoji="1" lang="en-US" altLang="ja-JP" dirty="0" smtClean="0"/>
          </a:p>
          <a:p>
            <a:r>
              <a:rPr lang="ja-JP" altLang="en-US" dirty="0" smtClean="0"/>
              <a:t>介護している親の数</a:t>
            </a:r>
            <a:endParaRPr kumimoji="1" lang="ja-JP" altLang="en-US" sz="16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4E58B-9419-9348-89F8-5E2D9470142A}" type="slidenum">
              <a:rPr kumimoji="1" lang="ja-JP" altLang="en-US" smtClean="0"/>
              <a:t>92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6216755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4000" dirty="0"/>
              <a:t>存命の親の数</a:t>
            </a:r>
            <a:r>
              <a:rPr lang="ja-JP" altLang="en-US" sz="4000" dirty="0" smtClean="0"/>
              <a:t>（５０代</a:t>
            </a:r>
            <a:r>
              <a:rPr lang="ja-JP" altLang="en-US" sz="4000" dirty="0"/>
              <a:t>・兄弟姉妹の人数別）</a:t>
            </a:r>
            <a:endParaRPr kumimoji="1" lang="ja-JP" altLang="en-US" sz="40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4E58B-9419-9348-89F8-5E2D9470142A}" type="slidenum">
              <a:rPr kumimoji="1" lang="ja-JP" altLang="en-US" smtClean="0"/>
              <a:t>93</a:t>
            </a:fld>
            <a:endParaRPr kumimoji="1" lang="ja-JP" altLang="en-US"/>
          </a:p>
        </p:txBody>
      </p:sp>
      <p:graphicFrame>
        <p:nvGraphicFramePr>
          <p:cNvPr id="7" name="コンテンツ プレースホルダー 6"/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97520550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4000" dirty="0"/>
              <a:t>存命の親の数</a:t>
            </a:r>
            <a:r>
              <a:rPr lang="ja-JP" altLang="en-US" sz="4000" dirty="0" smtClean="0"/>
              <a:t>（６０代</a:t>
            </a:r>
            <a:r>
              <a:rPr lang="ja-JP" altLang="en-US" sz="4000" dirty="0"/>
              <a:t>・兄弟姉妹の人数別）</a:t>
            </a:r>
            <a:endParaRPr kumimoji="1" lang="ja-JP" altLang="en-US" sz="40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4E58B-9419-9348-89F8-5E2D9470142A}" type="slidenum">
              <a:rPr kumimoji="1" lang="ja-JP" altLang="en-US" smtClean="0"/>
              <a:t>94</a:t>
            </a:fld>
            <a:endParaRPr kumimoji="1" lang="ja-JP" altLang="en-US"/>
          </a:p>
        </p:txBody>
      </p:sp>
      <p:graphicFrame>
        <p:nvGraphicFramePr>
          <p:cNvPr id="8" name="コンテンツ プレースホルダー 7"/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82828069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4000" dirty="0" smtClean="0"/>
              <a:t>存命</a:t>
            </a:r>
            <a:r>
              <a:rPr lang="ja-JP" altLang="en-US" sz="4000" dirty="0"/>
              <a:t>の親の</a:t>
            </a:r>
            <a:r>
              <a:rPr lang="ja-JP" altLang="en-US" sz="4000" dirty="0" smtClean="0"/>
              <a:t>数（７０代・兄弟</a:t>
            </a:r>
            <a:r>
              <a:rPr lang="ja-JP" altLang="en-US" sz="4000" dirty="0"/>
              <a:t>姉妹の人数別</a:t>
            </a:r>
            <a:r>
              <a:rPr lang="ja-JP" altLang="en-US" sz="4000" dirty="0" smtClean="0"/>
              <a:t>）</a:t>
            </a:r>
            <a:endParaRPr kumimoji="1" lang="ja-JP" altLang="en-US" sz="40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4E58B-9419-9348-89F8-5E2D9470142A}" type="slidenum">
              <a:rPr kumimoji="1" lang="ja-JP" altLang="en-US" smtClean="0"/>
              <a:t>95</a:t>
            </a:fld>
            <a:endParaRPr kumimoji="1" lang="ja-JP" altLang="en-US"/>
          </a:p>
        </p:txBody>
      </p:sp>
      <p:graphicFrame>
        <p:nvGraphicFramePr>
          <p:cNvPr id="8" name="コンテンツ プレースホルダー 7"/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82828069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4000" dirty="0" smtClean="0"/>
              <a:t>孫の</a:t>
            </a:r>
            <a:r>
              <a:rPr lang="ja-JP" altLang="en-US" sz="4000" dirty="0"/>
              <a:t>数</a:t>
            </a:r>
            <a:r>
              <a:rPr lang="ja-JP" altLang="en-US" sz="4000" dirty="0" smtClean="0"/>
              <a:t>（５０代</a:t>
            </a:r>
            <a:r>
              <a:rPr lang="ja-JP" altLang="en-US" sz="4000" dirty="0"/>
              <a:t>・兄弟姉妹の人数別）</a:t>
            </a:r>
            <a:endParaRPr kumimoji="1" lang="ja-JP" altLang="en-US" sz="40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4E58B-9419-9348-89F8-5E2D9470142A}" type="slidenum">
              <a:rPr kumimoji="1" lang="ja-JP" altLang="en-US" smtClean="0"/>
              <a:t>96</a:t>
            </a:fld>
            <a:endParaRPr kumimoji="1" lang="ja-JP" altLang="en-US"/>
          </a:p>
        </p:txBody>
      </p:sp>
      <p:graphicFrame>
        <p:nvGraphicFramePr>
          <p:cNvPr id="8" name="コンテンツ プレースホルダー 7"/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68066470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4000" dirty="0" smtClean="0"/>
              <a:t>孫の</a:t>
            </a:r>
            <a:r>
              <a:rPr lang="ja-JP" altLang="en-US" sz="4000" dirty="0"/>
              <a:t>数</a:t>
            </a:r>
            <a:r>
              <a:rPr lang="ja-JP" altLang="en-US" sz="4000" dirty="0" smtClean="0"/>
              <a:t>（６０代</a:t>
            </a:r>
            <a:r>
              <a:rPr lang="ja-JP" altLang="en-US" sz="4000" dirty="0"/>
              <a:t>・兄弟姉妹の人数別）</a:t>
            </a:r>
            <a:endParaRPr kumimoji="1" lang="ja-JP" altLang="en-US" sz="40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4E58B-9419-9348-89F8-5E2D9470142A}" type="slidenum">
              <a:rPr kumimoji="1" lang="ja-JP" altLang="en-US" smtClean="0"/>
              <a:t>97</a:t>
            </a:fld>
            <a:endParaRPr kumimoji="1" lang="ja-JP" altLang="en-US"/>
          </a:p>
        </p:txBody>
      </p:sp>
      <p:graphicFrame>
        <p:nvGraphicFramePr>
          <p:cNvPr id="5" name="コンテンツ プレースホルダー 4"/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45506180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4000" dirty="0" smtClean="0"/>
              <a:t>孫の</a:t>
            </a:r>
            <a:r>
              <a:rPr lang="ja-JP" altLang="en-US" sz="4000" dirty="0"/>
              <a:t>数</a:t>
            </a:r>
            <a:r>
              <a:rPr lang="ja-JP" altLang="en-US" sz="4000" dirty="0" smtClean="0"/>
              <a:t>（７０代</a:t>
            </a:r>
            <a:r>
              <a:rPr lang="ja-JP" altLang="en-US" sz="4000" dirty="0"/>
              <a:t>・兄弟姉妹の人数別）</a:t>
            </a:r>
            <a:endParaRPr kumimoji="1" lang="ja-JP" altLang="en-US" sz="40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4E58B-9419-9348-89F8-5E2D9470142A}" type="slidenum">
              <a:rPr kumimoji="1" lang="ja-JP" altLang="en-US" smtClean="0"/>
              <a:t>98</a:t>
            </a:fld>
            <a:endParaRPr kumimoji="1" lang="ja-JP" altLang="en-US"/>
          </a:p>
        </p:txBody>
      </p:sp>
      <p:graphicFrame>
        <p:nvGraphicFramePr>
          <p:cNvPr id="5" name="コンテンツ プレースホルダー 4"/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45506180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4000" dirty="0" smtClean="0"/>
              <a:t>自分が介護に関わっている親の数</a:t>
            </a:r>
            <a:r>
              <a:rPr lang="en-US" altLang="ja-JP" sz="4000" dirty="0" smtClean="0"/>
              <a:t/>
            </a:r>
            <a:br>
              <a:rPr lang="en-US" altLang="ja-JP" sz="4000" dirty="0" smtClean="0"/>
            </a:br>
            <a:r>
              <a:rPr lang="ja-JP" altLang="en-US" sz="4000" dirty="0" smtClean="0"/>
              <a:t>（５０代</a:t>
            </a:r>
            <a:r>
              <a:rPr lang="ja-JP" altLang="en-US" sz="4000" dirty="0"/>
              <a:t>・兄弟姉妹の人数別）</a:t>
            </a:r>
            <a:endParaRPr kumimoji="1" lang="ja-JP" altLang="en-US" sz="40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4E58B-9419-9348-89F8-5E2D9470142A}" type="slidenum">
              <a:rPr kumimoji="1" lang="ja-JP" altLang="en-US" smtClean="0"/>
              <a:t>99</a:t>
            </a:fld>
            <a:endParaRPr kumimoji="1" lang="ja-JP" altLang="en-US"/>
          </a:p>
        </p:txBody>
      </p:sp>
      <p:graphicFrame>
        <p:nvGraphicFramePr>
          <p:cNvPr id="8" name="コンテンツ プレースホルダー 7"/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09262026"/>
      </p:ext>
    </p:extLst>
  </p:cSld>
  <p:clrMapOvr>
    <a:masterClrMapping/>
  </p:clrMapOvr>
</p:sld>
</file>

<file path=ppt/theme/theme1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Yu Gothic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Yu Gothic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ホワイ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Yu Gothic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Yu Gothic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ホワイ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Yu Gothic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Yu Gothic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5_ホワイ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Yu Gothic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Yu Gothic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ホワイ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Yu Gothic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Yu Gothic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Yu Gothic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Yu Gothic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958</TotalTime>
  <Words>10353</Words>
  <Application>Microsoft Office PowerPoint</Application>
  <PresentationFormat>ワイド画面</PresentationFormat>
  <Paragraphs>4997</Paragraphs>
  <Slides>132</Slides>
  <Notes>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7</vt:i4>
      </vt:variant>
      <vt:variant>
        <vt:lpstr>スライド タイトル</vt:lpstr>
      </vt:variant>
      <vt:variant>
        <vt:i4>132</vt:i4>
      </vt:variant>
    </vt:vector>
  </HeadingPairs>
  <TitlesOfParts>
    <vt:vector size="146" baseType="lpstr">
      <vt:lpstr>MS PGothic</vt:lpstr>
      <vt:lpstr>MS PGothic</vt:lpstr>
      <vt:lpstr>MS Gothic</vt:lpstr>
      <vt:lpstr>Yu Gothic</vt:lpstr>
      <vt:lpstr>Yu Gothic Light</vt:lpstr>
      <vt:lpstr>Arial</vt:lpstr>
      <vt:lpstr>Calibri</vt:lpstr>
      <vt:lpstr>ホワイト</vt:lpstr>
      <vt:lpstr>1_ホワイト</vt:lpstr>
      <vt:lpstr>2_ホワイト</vt:lpstr>
      <vt:lpstr>3_ホワイト</vt:lpstr>
      <vt:lpstr>4_ホワイト</vt:lpstr>
      <vt:lpstr>5_ホワイト</vt:lpstr>
      <vt:lpstr>6_ホワイト</vt:lpstr>
      <vt:lpstr>JSTAR分析結果報告会 （調布市）</vt:lpstr>
      <vt:lpstr>PowerPoint プレゼンテーション</vt:lpstr>
      <vt:lpstr>JSTAR</vt:lpstr>
      <vt:lpstr>PowerPoint プレゼンテーション</vt:lpstr>
      <vt:lpstr>調布市における調査</vt:lpstr>
      <vt:lpstr>PowerPoint プレゼンテーション</vt:lpstr>
      <vt:lpstr>高齢者の健康に関する分析</vt:lpstr>
      <vt:lpstr>ADL（日常動作）の項目</vt:lpstr>
      <vt:lpstr>1.　ADL推移確率（50代）</vt:lpstr>
      <vt:lpstr>1.　ADL推移確率（60代）</vt:lpstr>
      <vt:lpstr>1.　ADL推移確率（70代）</vt:lpstr>
      <vt:lpstr>1.　初期ADLへの要因</vt:lpstr>
      <vt:lpstr>IADL（生活上必要動作）の項目</vt:lpstr>
      <vt:lpstr>2.　 IADL推移確率（50代）</vt:lpstr>
      <vt:lpstr>2.　IADL推移確率（60代）</vt:lpstr>
      <vt:lpstr>2.　IADL推移確率（70代）</vt:lpstr>
      <vt:lpstr>2.　初期IADLへの要因</vt:lpstr>
      <vt:lpstr>3.　鬱　推移確率（50代）</vt:lpstr>
      <vt:lpstr>3.　鬱　推移確率（60代）</vt:lpstr>
      <vt:lpstr>3.　鬱　推移確率（70代）</vt:lpstr>
      <vt:lpstr>3.　初期CESD≧16への要因</vt:lpstr>
      <vt:lpstr>4.　高血圧症推移確率（50代）</vt:lpstr>
      <vt:lpstr>4.　高血圧症　推移確率（60代）</vt:lpstr>
      <vt:lpstr>4.　高血圧症　推移確率（70代）</vt:lpstr>
      <vt:lpstr>4.　初期高血圧症への要因</vt:lpstr>
      <vt:lpstr>5.　糖尿病　推移確率（50代）</vt:lpstr>
      <vt:lpstr>5.　糖尿病　推移確率（60代）</vt:lpstr>
      <vt:lpstr>5.　糖尿病　推移確率（70代）</vt:lpstr>
      <vt:lpstr>5.　初期糖尿病への要因</vt:lpstr>
      <vt:lpstr>6.　要介護度　推移確率（50代）</vt:lpstr>
      <vt:lpstr>6.　要介護度　推移確率（60代）</vt:lpstr>
      <vt:lpstr>6.　要介護度　推移確率（70代）</vt:lpstr>
      <vt:lpstr>6.　初期要介護度への要因</vt:lpstr>
      <vt:lpstr>生活に役立つ健康情報を聞いてみたいと思う人</vt:lpstr>
      <vt:lpstr>医療支出費（円）（50代男性）</vt:lpstr>
      <vt:lpstr>医療支出費（円）（60代男性）</vt:lpstr>
      <vt:lpstr>医療支出費（円）（70代男性）</vt:lpstr>
      <vt:lpstr>医療支出費（円）（50代女性）</vt:lpstr>
      <vt:lpstr>医療支出費（円）（60代女性）</vt:lpstr>
      <vt:lpstr>医療支出費（円）（70代女性）</vt:lpstr>
      <vt:lpstr>入院費（円）（50代男性）</vt:lpstr>
      <vt:lpstr>入院費（円）（60代男性）</vt:lpstr>
      <vt:lpstr>入院費（円）（70代男性）</vt:lpstr>
      <vt:lpstr>入院費（円）（50代女性）</vt:lpstr>
      <vt:lpstr>入院費（円）（60代女性）</vt:lpstr>
      <vt:lpstr>入院費（円）（70代女性）</vt:lpstr>
      <vt:lpstr>通院費（円）（50代男性）</vt:lpstr>
      <vt:lpstr>通院費（円）（60代男性）</vt:lpstr>
      <vt:lpstr>通院費（円）（70代男性）</vt:lpstr>
      <vt:lpstr>通院費（円）（50代女性）</vt:lpstr>
      <vt:lpstr>通院費（円）（60代女性）</vt:lpstr>
      <vt:lpstr>通院費（円）（70代女性）</vt:lpstr>
      <vt:lpstr>歯科診療費（円）（50代男性）</vt:lpstr>
      <vt:lpstr>歯科診療費（円）（60代男性）</vt:lpstr>
      <vt:lpstr>歯科診療費（円）（70代男性）</vt:lpstr>
      <vt:lpstr>歯科診療費（円）（50代女性）</vt:lpstr>
      <vt:lpstr>歯科診療費（円）（60代女性）</vt:lpstr>
      <vt:lpstr>歯科診療費（円）（70代女性）</vt:lpstr>
      <vt:lpstr>高齢者の家族構成に関する分析</vt:lpstr>
      <vt:lpstr>9. 未婚者の割合と子供の分布</vt:lpstr>
      <vt:lpstr>9. 既婚者(配偶者離別)の割合 と子供の分布</vt:lpstr>
      <vt:lpstr>9. 既婚者(死別含む)の割合 と子供の分布</vt:lpstr>
      <vt:lpstr>10. 70代世帯の家族構成</vt:lpstr>
      <vt:lpstr>11. ADLと家族構成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仕送り受け取り金(円)（70代）(子供１人)</vt:lpstr>
      <vt:lpstr>仕送り受け取り金（円）（70代）(子供２人)</vt:lpstr>
      <vt:lpstr>仕送り受け取り金（円）（70代）(子供３人)</vt:lpstr>
      <vt:lpstr>仕送り金（70代）（円）(子供１人)</vt:lpstr>
      <vt:lpstr>仕送り金（円）（70代）（子供２人）</vt:lpstr>
      <vt:lpstr>仕送り金(円)（70代）（子供３人）</vt:lpstr>
      <vt:lpstr>高齢者の活動に関する分析</vt:lpstr>
      <vt:lpstr>運動量の分布（女性）</vt:lpstr>
      <vt:lpstr>運動量の分布（男性）</vt:lpstr>
      <vt:lpstr>運動量の経年変化（女性）</vt:lpstr>
      <vt:lpstr>運動量の経年変化（男性）</vt:lpstr>
      <vt:lpstr>社会活動への参加人数（女性）</vt:lpstr>
      <vt:lpstr>社会活動への参加人数（男性）</vt:lpstr>
      <vt:lpstr>社会参加の経年変化 （町内会活動を通して他人と関わりがある人）</vt:lpstr>
      <vt:lpstr>社会参加の経年変化 （近所の手助けを通して他人と関わりがある人）</vt:lpstr>
      <vt:lpstr>社会参加の経年変化 （ボランティアを通して他人と関わりがある人）</vt:lpstr>
      <vt:lpstr>社会参加の経年変化 （宗教活動を通して他人と関わりがある人）</vt:lpstr>
      <vt:lpstr>社会参加の経年変化 （政治活動を通して他人と関わりがある人）</vt:lpstr>
      <vt:lpstr>社会参加の経年変化 （趣味旅行娯楽を通して他人と関わりがある人）</vt:lpstr>
      <vt:lpstr>社会参加の経年変化 （学習・習い事を通して他人と関わりがある人）</vt:lpstr>
      <vt:lpstr>社会参加の経年変化 （運動・スポーツを通して他人と関わりがある人）</vt:lpstr>
      <vt:lpstr>高齢者の介護と孫の世話に関する分析</vt:lpstr>
      <vt:lpstr>存命の親の数（５０代・兄弟姉妹の人数別）</vt:lpstr>
      <vt:lpstr>存命の親の数（６０代・兄弟姉妹の人数別）</vt:lpstr>
      <vt:lpstr>存命の親の数（７０代・兄弟姉妹の人数別）</vt:lpstr>
      <vt:lpstr>孫の数（５０代・兄弟姉妹の人数別）</vt:lpstr>
      <vt:lpstr>孫の数（６０代・兄弟姉妹の人数別）</vt:lpstr>
      <vt:lpstr>孫の数（７０代・兄弟姉妹の人数別）</vt:lpstr>
      <vt:lpstr>自分が介護に関わっている親の数 （５０代・兄弟姉妹の人数別）</vt:lpstr>
      <vt:lpstr>自分が介護に関わっている親の数 （６０代・兄弟姉妹の人数別）</vt:lpstr>
      <vt:lpstr>自分が介護に関わっている親の数 （７０代・兄弟姉妹の人数別）</vt:lpstr>
      <vt:lpstr>高齢者の労働に関する分析</vt:lpstr>
      <vt:lpstr>18.　労働時間　推移確率（50代）</vt:lpstr>
      <vt:lpstr>18.　労働時間　推移確率（60代）</vt:lpstr>
      <vt:lpstr>18.　労働時間　推移確率（70代）</vt:lpstr>
      <vt:lpstr>18. 初期労働時間への要因</vt:lpstr>
      <vt:lpstr>19. 引退している人の割合</vt:lpstr>
      <vt:lpstr>19.　引退に対する要因</vt:lpstr>
      <vt:lpstr>高齢者の収入に関する分析</vt:lpstr>
      <vt:lpstr>1人当たり収入(円) (65歳以上)</vt:lpstr>
      <vt:lpstr>高齢者の消費に関する分析</vt:lpstr>
      <vt:lpstr>1人当たり消費額(円) (65歳以上)</vt:lpstr>
      <vt:lpstr>カロリー/体重(kcal/kg)（65歳以上）</vt:lpstr>
      <vt:lpstr>外食・中食の回数の分布</vt:lpstr>
      <vt:lpstr>外食１回あたりの支出額の分布</vt:lpstr>
      <vt:lpstr>中食１回あたりの支出額の分布</vt:lpstr>
      <vt:lpstr>外食や中食を選ぶ理由（人数）</vt:lpstr>
      <vt:lpstr>お弁当や中食の購入先で多いところ</vt:lpstr>
      <vt:lpstr>高齢者の資産に関する分析</vt:lpstr>
      <vt:lpstr>ネットWealth（円）（50代）</vt:lpstr>
      <vt:lpstr>ネットWealth（円）（60代）</vt:lpstr>
      <vt:lpstr>ネットWealth（円）（70代）</vt:lpstr>
      <vt:lpstr>高齢者の生活満足度に関する分析</vt:lpstr>
      <vt:lpstr>25. 生活満足度の分布</vt:lpstr>
      <vt:lpstr>25.　生活満足度　要因分析</vt:lpstr>
      <vt:lpstr>26. 既婚者の割合と結婚満足度</vt:lpstr>
      <vt:lpstr>PowerPoint プレゼンテーション</vt:lpstr>
      <vt:lpstr>その他</vt:lpstr>
      <vt:lpstr>普段よく読む雑誌</vt:lpstr>
      <vt:lpstr>死ぬまでの準備をしているか</vt:lpstr>
      <vt:lpstr>どんな準備をしているか</vt:lpstr>
      <vt:lpstr>PowerPoint プレゼンテーション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ユーザー</dc:creator>
  <cp:lastModifiedBy>lab ichimura</cp:lastModifiedBy>
  <cp:revision>108</cp:revision>
  <dcterms:created xsi:type="dcterms:W3CDTF">2016-10-24T07:59:29Z</dcterms:created>
  <dcterms:modified xsi:type="dcterms:W3CDTF">2016-10-27T00:10:36Z</dcterms:modified>
</cp:coreProperties>
</file>